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86" r:id="rId5"/>
    <p:sldId id="259" r:id="rId6"/>
    <p:sldId id="260" r:id="rId7"/>
    <p:sldId id="261" r:id="rId8"/>
    <p:sldId id="282" r:id="rId9"/>
    <p:sldId id="262" r:id="rId10"/>
    <p:sldId id="269" r:id="rId11"/>
    <p:sldId id="270" r:id="rId12"/>
    <p:sldId id="263" r:id="rId13"/>
    <p:sldId id="271" r:id="rId14"/>
    <p:sldId id="283" r:id="rId15"/>
    <p:sldId id="264" r:id="rId16"/>
    <p:sldId id="279" r:id="rId17"/>
    <p:sldId id="284" r:id="rId18"/>
    <p:sldId id="280" r:id="rId19"/>
    <p:sldId id="265" r:id="rId20"/>
    <p:sldId id="273" r:id="rId21"/>
    <p:sldId id="274" r:id="rId22"/>
    <p:sldId id="275" r:id="rId23"/>
    <p:sldId id="276" r:id="rId24"/>
    <p:sldId id="272" r:id="rId25"/>
    <p:sldId id="285" r:id="rId26"/>
    <p:sldId id="266" r:id="rId27"/>
    <p:sldId id="277" r:id="rId28"/>
    <p:sldId id="278" r:id="rId29"/>
    <p:sldId id="281" r:id="rId30"/>
    <p:sldId id="267" r:id="rId3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2" d="100"/>
          <a:sy n="112" d="100"/>
        </p:scale>
        <p:origin x="94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3271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C5D44-166D-D3BB-F442-7C12966B0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58F654-EEAB-2B17-6E99-B13D76ACBE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C489B1-16A1-F711-54C5-867B3341F5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A49328-EA74-6078-EE9C-B4B95FF4866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37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69BFB-FE75-0F5B-579B-CE5FCE649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A50DB6-0275-19EA-F4A8-6030A8B55F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4E72C0-5DDA-E837-5359-17E32C02CF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99F5C4-F776-E5CA-3E06-21E646D5B3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6348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904D4-C671-E025-EA17-F2B4452E9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D60C85-9612-8AA1-126F-415CBBDAE8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2FDA03-7C29-F591-FC09-1365569BDD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AA8F0C-3CEF-E232-FA13-E5C6E02EFCE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6453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CA4FF-683A-FF91-8410-C24F41DC8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BFFDF0-C9F2-3A91-D6F6-0BE697F222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54E788-4B8C-ED35-507B-EF6559E801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B0313F-3F7D-BAB7-118A-242DA6DBA5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753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269D2-A30C-E8AF-22B7-59E874D89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BE6B99-5B90-E32B-1EEC-8E30C5599B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1B5D08-5C32-34C0-BBCC-4AF158723C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B7CE6B-DDA4-E8DB-EAF9-AE16FA3F98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1919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A35AD-A4D6-7346-9AE6-4DFE6D88F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F82C11-E124-0FB3-9A33-4419D0DCC4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EC85FB-6877-F8E7-3761-CB25D87630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8A5579-7978-A2B0-5A47-90C310C997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579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205E5-D091-67E7-4809-838551AAA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E24727-1892-AF1B-7BC9-4007E99FCB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D6E5BE-9267-214B-D8F3-A64F5B8163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7CADDD-EA8D-D9C5-D08A-C46B5566C19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404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4EDAD0-C718-DEEE-AEA5-AD6EB800C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A49622-4D0B-EDF3-F44B-B3B343FF05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ACFAA4-B421-EC0E-4F49-52ABA937A2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49DD53-4FE3-5F6E-B76A-E105147472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8586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F83063-E82B-EBD2-F38A-AA44262BC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0D1D43-C790-C17A-8ADF-EE7BB7D087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55C4ED-A230-532D-8AA0-469B062E54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2C5519-10ED-9F8A-8A69-92CFCA6D7F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6799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6FB378-F3EA-957A-2D0C-84AC70078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30757C-8FEF-FED5-A73D-0E00D3F5EF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3DCBF6-DFD9-C61C-D41D-D72E960949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8F4768-1059-B094-9B8B-E455819A2A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4764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BABA3-0A63-3B84-26B5-EEC57BB76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70FF22-E2B4-018E-68CD-B55A2CBF0D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F5BF12-BDD2-DD6B-3A75-B38C2D0971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54649A-A34B-0EF5-703B-2CBE022175A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4466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C94AB-1532-D74D-FC34-C63FE601E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E06458-FC9F-21F3-3A3C-BAB125DBDE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57A74E-53F8-6E28-82A3-2B4AC49087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9396FA-0C1B-0ABC-5345-26856C772BD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8585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6B71A-F6C9-88C1-7307-6917F5342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ED1D15-8205-E173-8170-1AE9741D6D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13D7A0-66DA-810A-221E-F6F46EDE4C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547791-955F-0762-D1D0-4ECE2A59CB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0336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A4D6F7-670D-214A-B9C8-E09293FF6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8B0EB6-6172-BBE4-ACB0-59C0EB3C99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205EF5-5456-D34D-FA10-BB45D70699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D7A0F0-CF74-34E5-8783-994643422D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729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36CD8-26B6-C231-3757-BC0ADBD0B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679362-F52F-FEA5-7C48-3193D423BC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AE3677-2CBB-7FEB-2F00-0FB409D07D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519B4F-CF63-C1D5-D5BF-E808867683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4164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5B367-1941-FAE9-17D5-39BF81B4E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F2473E-CFFD-25CA-B91A-0C7E65DE84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6D697B-8E93-8B53-A57E-0A6A236588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D708AC-69AE-8DC9-C821-5E6F1F41D4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98712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BE2F7-68A4-D602-A04A-3B6E25EE9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6DDA30-6F5A-08A4-A757-B63697F07E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4CC72C-330E-E59E-3E93-824669D5EE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5B6196-76E5-F9F5-4BFA-8DA7544D7A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7928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D7397-AE6C-091B-3D75-7AA058807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454FBC-14CC-1ADA-9B6A-E7E7F37AFC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CA8E58-3E75-7429-4CE7-84B2B1C44A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A4D5C5-0FFC-0172-0E6D-F3D6E00378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7044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png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9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0" y="0"/>
            <a:ext cx="6519672" cy="6858000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/>
          <p:cNvSpPr/>
          <p:nvPr/>
        </p:nvSpPr>
        <p:spPr>
          <a:xfrm>
            <a:off x="5120640" y="-1371600"/>
            <a:ext cx="2743200" cy="2743200"/>
          </a:xfrm>
          <a:prstGeom prst="ellipse">
            <a:avLst/>
          </a:prstGeom>
          <a:solidFill>
            <a:srgbClr val="233866"/>
          </a:solidFill>
          <a:ln/>
        </p:spPr>
      </p:sp>
      <p:sp>
        <p:nvSpPr>
          <p:cNvPr id="4" name="Shape 2"/>
          <p:cNvSpPr/>
          <p:nvPr/>
        </p:nvSpPr>
        <p:spPr>
          <a:xfrm>
            <a:off x="5394960" y="5029200"/>
            <a:ext cx="2286000" cy="2286000"/>
          </a:xfrm>
          <a:prstGeom prst="ellipse">
            <a:avLst/>
          </a:prstGeom>
          <a:solidFill>
            <a:srgbClr val="233866"/>
          </a:solidFill>
          <a:ln/>
        </p:spPr>
      </p:sp>
      <p:sp>
        <p:nvSpPr>
          <p:cNvPr id="5" name="Shape 3"/>
          <p:cNvSpPr/>
          <p:nvPr/>
        </p:nvSpPr>
        <p:spPr>
          <a:xfrm>
            <a:off x="1005840" y="914400"/>
            <a:ext cx="1188720" cy="118872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6" name="Image 0" descr="/home/claude/pptx_sigaf/icone_quote_1B295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3020" y="1211580"/>
            <a:ext cx="594360" cy="5943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2286000" y="2286000"/>
            <a:ext cx="914400" cy="9144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8" name="Image 1" descr="/home/claude/pptx_sigaf/icone_person_1B295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4600" y="2514600"/>
            <a:ext cx="457200" cy="457200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822960" y="3291840"/>
            <a:ext cx="777240" cy="77724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0" name="Image 2" descr="/home/claude/pptx_sigaf/icone_star_1B295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" y="3488436"/>
            <a:ext cx="384048" cy="38404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3383280" y="5486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9B6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2800" dirty="0"/>
          </a:p>
        </p:txBody>
      </p:sp>
      <p:sp>
        <p:nvSpPr>
          <p:cNvPr id="12" name="Text 7"/>
          <p:cNvSpPr/>
          <p:nvPr/>
        </p:nvSpPr>
        <p:spPr>
          <a:xfrm>
            <a:off x="548640" y="45720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29B6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</a:t>
            </a:r>
            <a:endParaRPr lang="en-US" sz="2200" dirty="0"/>
          </a:p>
        </p:txBody>
      </p:sp>
      <p:sp>
        <p:nvSpPr>
          <p:cNvPr id="13" name="Text 8"/>
          <p:cNvSpPr/>
          <p:nvPr/>
        </p:nvSpPr>
        <p:spPr>
          <a:xfrm>
            <a:off x="6126480" y="196596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1B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SYSTEME INTEGRE DE GESTION</a:t>
            </a:r>
            <a:endParaRPr lang="en-US" sz="1300" dirty="0"/>
          </a:p>
        </p:txBody>
      </p:sp>
      <p:sp>
        <p:nvSpPr>
          <p:cNvPr id="14" name="Text 9"/>
          <p:cNvSpPr/>
          <p:nvPr/>
        </p:nvSpPr>
        <p:spPr>
          <a:xfrm>
            <a:off x="6080760" y="2331720"/>
            <a:ext cx="576072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SIGAF</a:t>
            </a:r>
            <a:endParaRPr lang="en-US" sz="42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ECI-Gest</a:t>
            </a:r>
            <a:endParaRPr lang="en-US" sz="4200" dirty="0"/>
          </a:p>
        </p:txBody>
      </p:sp>
      <p:sp>
        <p:nvSpPr>
          <p:cNvPr id="15" name="Text 10"/>
          <p:cNvSpPr/>
          <p:nvPr/>
        </p:nvSpPr>
        <p:spPr>
          <a:xfrm>
            <a:off x="6126480" y="434340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0B3A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 login a la comptabilite : parcours complet de l'interface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34440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solidFill>
            <a:srgbClr val="1B2951"/>
          </a:solidFill>
          <a:ln/>
        </p:spPr>
      </p:sp>
      <p:sp>
        <p:nvSpPr>
          <p:cNvPr id="4" name="Text 2"/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377440" y="0"/>
            <a:ext cx="95097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Vue d'ensemble du systeme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48640" y="1554480"/>
            <a:ext cx="5394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SIGAF (ECI-Gest) est un ERP qui couvre l'ensemble de l'activite d'un groupe multi-structures : </a:t>
            </a:r>
            <a:r>
              <a:rPr lang="en-US" sz="1500" b="1" dirty="0">
                <a:solidFill>
                  <a:srgbClr val="1B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vente, production, stock, achats et comptabilite</a:t>
            </a:r>
            <a:r>
              <a:rPr lang="en-US" sz="15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dans un seul systeme, accessible depuis un simple navigateur.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3017520"/>
            <a:ext cx="502920" cy="502920"/>
          </a:xfrm>
          <a:prstGeom prst="ellipse">
            <a:avLst/>
          </a:prstGeom>
          <a:solidFill>
            <a:srgbClr val="E3F6FA"/>
          </a:solidFill>
          <a:ln/>
        </p:spPr>
      </p:sp>
      <p:pic>
        <p:nvPicPr>
          <p:cNvPr id="8" name="Image 0" descr="/home/claude/pptx_sigaf/icone_check_1C8FA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" y="3131820"/>
            <a:ext cx="274320" cy="27432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234440" y="2999232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Donnee unique et partagee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234440" y="3310128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Une vente alimente automatiquement stock, comptabilite et tableaux de bord.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548640" y="4069080"/>
            <a:ext cx="502920" cy="502920"/>
          </a:xfrm>
          <a:prstGeom prst="ellipse">
            <a:avLst/>
          </a:prstGeom>
          <a:solidFill>
            <a:srgbClr val="E3F6FA"/>
          </a:solidFill>
          <a:ln/>
        </p:spPr>
      </p:sp>
      <p:pic>
        <p:nvPicPr>
          <p:cNvPr id="12" name="Image 1" descr="/home/claude/pptx_sigaf/icone_check_1C8FA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" y="4183380"/>
            <a:ext cx="274320" cy="27432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234440" y="4050792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Tracabilite integrale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1234440" y="4361688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creation ou modification enregistre qui, quoi, quand.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548640" y="5120640"/>
            <a:ext cx="502920" cy="502920"/>
          </a:xfrm>
          <a:prstGeom prst="ellipse">
            <a:avLst/>
          </a:prstGeom>
          <a:solidFill>
            <a:srgbClr val="E3F6FA"/>
          </a:solidFill>
          <a:ln/>
        </p:spPr>
      </p:sp>
      <p:pic>
        <p:nvPicPr>
          <p:cNvPr id="16" name="Image 2" descr="/home/claude/pptx_sigaf/icone_check_1C8FA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" y="5234940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234440" y="5102352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Perimetre par role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1234440" y="5413248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Chacun ne voit et n'agit que sur ce qui releve de sa responsabilite.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6400800" y="1554480"/>
            <a:ext cx="5212080" cy="4572000"/>
          </a:xfrm>
          <a:prstGeom prst="roundRect">
            <a:avLst>
              <a:gd name="adj" fmla="val 2000"/>
            </a:avLst>
          </a:prstGeom>
          <a:solidFill>
            <a:srgbClr val="1B2951"/>
          </a:solidFill>
          <a:ln/>
        </p:spPr>
      </p:sp>
      <p:sp>
        <p:nvSpPr>
          <p:cNvPr id="20" name="Text 15"/>
          <p:cNvSpPr/>
          <p:nvPr/>
        </p:nvSpPr>
        <p:spPr>
          <a:xfrm>
            <a:off x="6675120" y="1737360"/>
            <a:ext cx="4572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MODULES INTEGRES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6675120" y="2240280"/>
            <a:ext cx="502920" cy="502920"/>
          </a:xfrm>
          <a:prstGeom prst="ellipse">
            <a:avLst/>
          </a:prstGeom>
          <a:solidFill>
            <a:srgbClr val="29B6D8"/>
          </a:solidFill>
          <a:ln/>
        </p:spPr>
      </p:sp>
      <p:pic>
        <p:nvPicPr>
          <p:cNvPr id="22" name="Image 3" descr="/home/claude/pptx_sigaf/icone_shop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8564" y="2363724"/>
            <a:ext cx="256032" cy="256032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296912" y="2313432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Boutique</a:t>
            </a:r>
            <a:endParaRPr lang="en-US" sz="1300" dirty="0"/>
          </a:p>
        </p:txBody>
      </p:sp>
      <p:sp>
        <p:nvSpPr>
          <p:cNvPr id="24" name="Shape 18"/>
          <p:cNvSpPr/>
          <p:nvPr/>
        </p:nvSpPr>
        <p:spPr>
          <a:xfrm>
            <a:off x="9144000" y="2240280"/>
            <a:ext cx="502920" cy="502920"/>
          </a:xfrm>
          <a:prstGeom prst="ellipse">
            <a:avLst/>
          </a:prstGeom>
          <a:solidFill>
            <a:srgbClr val="29B6D8"/>
          </a:solidFill>
          <a:ln/>
        </p:spPr>
      </p:sp>
      <p:pic>
        <p:nvPicPr>
          <p:cNvPr id="25" name="Image 4" descr="/home/claude/pptx_sigaf/icone_restaurant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7444" y="2363724"/>
            <a:ext cx="256032" cy="256032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9765792" y="2313432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Restaurant</a:t>
            </a:r>
            <a:endParaRPr lang="en-US" sz="1300" dirty="0"/>
          </a:p>
        </p:txBody>
      </p:sp>
      <p:sp>
        <p:nvSpPr>
          <p:cNvPr id="27" name="Shape 20"/>
          <p:cNvSpPr/>
          <p:nvPr/>
        </p:nvSpPr>
        <p:spPr>
          <a:xfrm>
            <a:off x="6675120" y="3200400"/>
            <a:ext cx="502920" cy="502920"/>
          </a:xfrm>
          <a:prstGeom prst="ellipse">
            <a:avLst/>
          </a:prstGeom>
          <a:solidFill>
            <a:srgbClr val="29B6D8"/>
          </a:solidFill>
          <a:ln/>
        </p:spPr>
      </p:sp>
      <p:pic>
        <p:nvPicPr>
          <p:cNvPr id="28" name="Image 5" descr="/home/claude/pptx_sigaf/icone_production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8564" y="3323844"/>
            <a:ext cx="256032" cy="256032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7296912" y="3273552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</a:t>
            </a:r>
            <a:endParaRPr lang="en-US" sz="1300" dirty="0"/>
          </a:p>
        </p:txBody>
      </p:sp>
      <p:sp>
        <p:nvSpPr>
          <p:cNvPr id="30" name="Shape 22"/>
          <p:cNvSpPr/>
          <p:nvPr/>
        </p:nvSpPr>
        <p:spPr>
          <a:xfrm>
            <a:off x="9144000" y="3200400"/>
            <a:ext cx="502920" cy="502920"/>
          </a:xfrm>
          <a:prstGeom prst="ellipse">
            <a:avLst/>
          </a:prstGeom>
          <a:solidFill>
            <a:srgbClr val="29B6D8"/>
          </a:solidFill>
          <a:ln/>
        </p:spPr>
      </p:sp>
      <p:pic>
        <p:nvPicPr>
          <p:cNvPr id="31" name="Image 6" descr="/home/claude/pptx_sigaf/icone_entrepot_FFFFF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67444" y="3323844"/>
            <a:ext cx="256032" cy="256032"/>
          </a:xfrm>
          <a:prstGeom prst="rect">
            <a:avLst/>
          </a:prstGeom>
        </p:spPr>
      </p:pic>
      <p:sp>
        <p:nvSpPr>
          <p:cNvPr id="32" name="Text 23"/>
          <p:cNvSpPr/>
          <p:nvPr/>
        </p:nvSpPr>
        <p:spPr>
          <a:xfrm>
            <a:off x="9765792" y="3273552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Entrepot</a:t>
            </a:r>
            <a:endParaRPr lang="en-US" sz="1300" dirty="0"/>
          </a:p>
        </p:txBody>
      </p:sp>
      <p:sp>
        <p:nvSpPr>
          <p:cNvPr id="33" name="Shape 24"/>
          <p:cNvSpPr/>
          <p:nvPr/>
        </p:nvSpPr>
        <p:spPr>
          <a:xfrm>
            <a:off x="6675120" y="4160520"/>
            <a:ext cx="502920" cy="502920"/>
          </a:xfrm>
          <a:prstGeom prst="ellipse">
            <a:avLst/>
          </a:prstGeom>
          <a:solidFill>
            <a:srgbClr val="29B6D8"/>
          </a:solidFill>
          <a:ln/>
        </p:spPr>
      </p:sp>
      <p:pic>
        <p:nvPicPr>
          <p:cNvPr id="34" name="Image 7" descr="/home/claude/pptx_sigaf/icone_achats_FFFFFF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8564" y="4283964"/>
            <a:ext cx="256032" cy="256032"/>
          </a:xfrm>
          <a:prstGeom prst="rect">
            <a:avLst/>
          </a:prstGeom>
        </p:spPr>
      </p:pic>
      <p:sp>
        <p:nvSpPr>
          <p:cNvPr id="35" name="Text 25"/>
          <p:cNvSpPr/>
          <p:nvPr/>
        </p:nvSpPr>
        <p:spPr>
          <a:xfrm>
            <a:off x="7296912" y="4233672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Achats</a:t>
            </a:r>
            <a:endParaRPr lang="en-US" sz="1300" dirty="0"/>
          </a:p>
        </p:txBody>
      </p:sp>
      <p:sp>
        <p:nvSpPr>
          <p:cNvPr id="36" name="Shape 26"/>
          <p:cNvSpPr/>
          <p:nvPr/>
        </p:nvSpPr>
        <p:spPr>
          <a:xfrm>
            <a:off x="9144000" y="4160520"/>
            <a:ext cx="502920" cy="502920"/>
          </a:xfrm>
          <a:prstGeom prst="ellipse">
            <a:avLst/>
          </a:prstGeom>
          <a:solidFill>
            <a:srgbClr val="29B6D8"/>
          </a:solidFill>
          <a:ln/>
        </p:spPr>
      </p:sp>
      <p:pic>
        <p:nvPicPr>
          <p:cNvPr id="37" name="Image 8" descr="/home/claude/pptx_sigaf/icone_compta_FFFFFF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67444" y="4283964"/>
            <a:ext cx="256032" cy="256032"/>
          </a:xfrm>
          <a:prstGeom prst="rect">
            <a:avLst/>
          </a:prstGeom>
        </p:spPr>
      </p:pic>
      <p:sp>
        <p:nvSpPr>
          <p:cNvPr id="38" name="Text 27"/>
          <p:cNvSpPr/>
          <p:nvPr/>
        </p:nvSpPr>
        <p:spPr>
          <a:xfrm>
            <a:off x="9765792" y="4233672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Comptabilite</a:t>
            </a:r>
            <a:endParaRPr lang="en-US" sz="1300" dirty="0"/>
          </a:p>
        </p:txBody>
      </p:sp>
      <p:sp>
        <p:nvSpPr>
          <p:cNvPr id="39" name="Shape 28"/>
          <p:cNvSpPr/>
          <p:nvPr/>
        </p:nvSpPr>
        <p:spPr>
          <a:xfrm>
            <a:off x="6675120" y="5120640"/>
            <a:ext cx="502920" cy="502920"/>
          </a:xfrm>
          <a:prstGeom prst="ellipse">
            <a:avLst/>
          </a:prstGeom>
          <a:solidFill>
            <a:srgbClr val="29B6D8"/>
          </a:solidFill>
          <a:ln/>
        </p:spPr>
      </p:sp>
      <p:pic>
        <p:nvPicPr>
          <p:cNvPr id="40" name="Image 9" descr="/home/claude/pptx_sigaf/icone_dashboard_FFFFF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8564" y="5244084"/>
            <a:ext cx="256032" cy="256032"/>
          </a:xfrm>
          <a:prstGeom prst="rect">
            <a:avLst/>
          </a:prstGeom>
        </p:spPr>
      </p:pic>
      <p:sp>
        <p:nvSpPr>
          <p:cNvPr id="41" name="Text 29"/>
          <p:cNvSpPr/>
          <p:nvPr/>
        </p:nvSpPr>
        <p:spPr>
          <a:xfrm>
            <a:off x="7296912" y="5193792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Pilotage</a:t>
            </a:r>
            <a:endParaRPr lang="en-US" sz="1300" dirty="0"/>
          </a:p>
        </p:txBody>
      </p:sp>
      <p:sp>
        <p:nvSpPr>
          <p:cNvPr id="42" name="Shape 30"/>
          <p:cNvSpPr/>
          <p:nvPr/>
        </p:nvSpPr>
        <p:spPr>
          <a:xfrm>
            <a:off x="9144000" y="5120640"/>
            <a:ext cx="502920" cy="502920"/>
          </a:xfrm>
          <a:prstGeom prst="ellipse">
            <a:avLst/>
          </a:prstGeom>
          <a:solidFill>
            <a:srgbClr val="29B6D8"/>
          </a:solidFill>
          <a:ln/>
        </p:spPr>
      </p:sp>
      <p:pic>
        <p:nvPicPr>
          <p:cNvPr id="43" name="Image 10" descr="/home/claude/pptx_sigaf/icone_tracabilite_FFFFFF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67444" y="5244084"/>
            <a:ext cx="256032" cy="256032"/>
          </a:xfrm>
          <a:prstGeom prst="rect">
            <a:avLst/>
          </a:prstGeom>
        </p:spPr>
      </p:pic>
      <p:sp>
        <p:nvSpPr>
          <p:cNvPr id="44" name="Text 31"/>
          <p:cNvSpPr/>
          <p:nvPr/>
        </p:nvSpPr>
        <p:spPr>
          <a:xfrm>
            <a:off x="9765792" y="5193792"/>
            <a:ext cx="1737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Tracabilite</a:t>
            </a:r>
            <a:endParaRPr lang="en-US" sz="1300" dirty="0"/>
          </a:p>
        </p:txBody>
      </p:sp>
      <p:sp>
        <p:nvSpPr>
          <p:cNvPr id="45" name="Text 32"/>
          <p:cNvSpPr/>
          <p:nvPr/>
        </p:nvSpPr>
        <p:spPr>
          <a:xfrm>
            <a:off x="457200" y="65379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SIGAF / ECI-Gest</a:t>
            </a:r>
            <a:endParaRPr lang="en-US" sz="900" dirty="0"/>
          </a:p>
        </p:txBody>
      </p:sp>
      <p:sp>
        <p:nvSpPr>
          <p:cNvPr id="46" name="Text 33"/>
          <p:cNvSpPr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34440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solidFill>
            <a:srgbClr val="1B2951"/>
          </a:solidFill>
          <a:ln/>
        </p:spPr>
      </p:sp>
      <p:sp>
        <p:nvSpPr>
          <p:cNvPr id="4" name="Text 2"/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01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377440" y="0"/>
            <a:ext cx="95097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Une discipline de deploiement en 3 temps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745236" y="1828800"/>
            <a:ext cx="3291840" cy="3657600"/>
          </a:xfrm>
          <a:prstGeom prst="roundRect">
            <a:avLst>
              <a:gd name="adj" fmla="val 2778"/>
            </a:avLst>
          </a:prstGeom>
          <a:solidFill>
            <a:srgbClr val="1B2951"/>
          </a:solidFill>
          <a:ln/>
        </p:spPr>
      </p:sp>
      <p:sp>
        <p:nvSpPr>
          <p:cNvPr id="7" name="Shape 5"/>
          <p:cNvSpPr/>
          <p:nvPr/>
        </p:nvSpPr>
        <p:spPr>
          <a:xfrm>
            <a:off x="1933956" y="2194560"/>
            <a:ext cx="914400" cy="9144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8" name="Image 0" descr="/home/claude/pptx_sigaf/icone_serveur_1B295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3412" y="2414016"/>
            <a:ext cx="475488" cy="47548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45236" y="329184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ECI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745236" y="374904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1019556" y="4206240"/>
            <a:ext cx="2743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Developpement et premier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niveau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d’utilisation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4091940" y="3520440"/>
            <a:ext cx="301752" cy="320040"/>
          </a:xfrm>
          <a:prstGeom prst="rightArrow">
            <a:avLst/>
          </a:prstGeom>
          <a:solidFill>
            <a:srgbClr val="1C8FAE"/>
          </a:solidFill>
          <a:ln/>
        </p:spPr>
      </p:sp>
      <p:sp>
        <p:nvSpPr>
          <p:cNvPr id="13" name="Shape 10"/>
          <p:cNvSpPr/>
          <p:nvPr/>
        </p:nvSpPr>
        <p:spPr>
          <a:xfrm>
            <a:off x="4448556" y="1828800"/>
            <a:ext cx="3291840" cy="3657600"/>
          </a:xfrm>
          <a:prstGeom prst="roundRect">
            <a:avLst>
              <a:gd name="adj" fmla="val 2778"/>
            </a:avLst>
          </a:prstGeom>
          <a:solidFill>
            <a:srgbClr val="1B2951"/>
          </a:solidFill>
          <a:ln/>
        </p:spPr>
      </p:sp>
      <p:sp>
        <p:nvSpPr>
          <p:cNvPr id="14" name="Shape 11"/>
          <p:cNvSpPr/>
          <p:nvPr/>
        </p:nvSpPr>
        <p:spPr>
          <a:xfrm>
            <a:off x="5637276" y="2194560"/>
            <a:ext cx="914400" cy="9144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5" name="Image 1" descr="/home/claude/pptx_sigaf/icone_serveur_1B295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732" y="2414016"/>
            <a:ext cx="475488" cy="475488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4448556" y="329184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ECINEW</a:t>
            </a:r>
            <a:endParaRPr lang="en-US" sz="2400" dirty="0"/>
          </a:p>
        </p:txBody>
      </p:sp>
      <p:sp>
        <p:nvSpPr>
          <p:cNvPr id="17" name="Text 13"/>
          <p:cNvSpPr/>
          <p:nvPr/>
        </p:nvSpPr>
        <p:spPr>
          <a:xfrm>
            <a:off x="4448556" y="374904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4722876" y="4206240"/>
            <a:ext cx="2743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Validation en conditions reelles.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7795260" y="3520440"/>
            <a:ext cx="301752" cy="320040"/>
          </a:xfrm>
          <a:prstGeom prst="rightArrow">
            <a:avLst/>
          </a:prstGeom>
          <a:solidFill>
            <a:srgbClr val="1C8FAE"/>
          </a:solidFill>
          <a:ln/>
        </p:spPr>
      </p:sp>
      <p:sp>
        <p:nvSpPr>
          <p:cNvPr id="20" name="Shape 16"/>
          <p:cNvSpPr/>
          <p:nvPr/>
        </p:nvSpPr>
        <p:spPr>
          <a:xfrm>
            <a:off x="8151876" y="1828800"/>
            <a:ext cx="3291840" cy="3657600"/>
          </a:xfrm>
          <a:prstGeom prst="roundRect">
            <a:avLst>
              <a:gd name="adj" fmla="val 2778"/>
            </a:avLst>
          </a:prstGeom>
          <a:solidFill>
            <a:srgbClr val="29B6D8"/>
          </a:solidFill>
          <a:ln/>
        </p:spPr>
      </p:sp>
      <p:sp>
        <p:nvSpPr>
          <p:cNvPr id="21" name="Shape 17"/>
          <p:cNvSpPr/>
          <p:nvPr/>
        </p:nvSpPr>
        <p:spPr>
          <a:xfrm>
            <a:off x="9340596" y="2194560"/>
            <a:ext cx="914400" cy="9144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2" name="Image 2" descr="/home/claude/pptx_sigaf/icone_serveur_29B6D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0052" y="2414016"/>
            <a:ext cx="475488" cy="475488"/>
          </a:xfrm>
          <a:prstGeom prst="rect">
            <a:avLst/>
          </a:prstGeom>
        </p:spPr>
      </p:pic>
      <p:sp>
        <p:nvSpPr>
          <p:cNvPr id="23" name="Text 18"/>
          <p:cNvSpPr/>
          <p:nvPr/>
        </p:nvSpPr>
        <p:spPr>
          <a:xfrm>
            <a:off x="8151876" y="329184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SIGAF</a:t>
            </a:r>
            <a:endParaRPr lang="en-US" sz="2400" dirty="0"/>
          </a:p>
        </p:txBody>
      </p:sp>
      <p:sp>
        <p:nvSpPr>
          <p:cNvPr id="24" name="Text 19"/>
          <p:cNvSpPr/>
          <p:nvPr/>
        </p:nvSpPr>
        <p:spPr>
          <a:xfrm>
            <a:off x="8151876" y="3749040"/>
            <a:ext cx="3291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1B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</a:t>
            </a:r>
            <a:endParaRPr lang="en-US" sz="1200" dirty="0"/>
          </a:p>
        </p:txBody>
      </p:sp>
      <p:sp>
        <p:nvSpPr>
          <p:cNvPr id="25" name="Text 20"/>
          <p:cNvSpPr/>
          <p:nvPr/>
        </p:nvSpPr>
        <p:spPr>
          <a:xfrm>
            <a:off x="8426196" y="4206240"/>
            <a:ext cx="2743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Environnement reel, utilise par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tous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et le lieu de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sauvegarde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sp>
        <p:nvSpPr>
          <p:cNvPr id="26" name="Text 21"/>
          <p:cNvSpPr/>
          <p:nvPr/>
        </p:nvSpPr>
        <p:spPr>
          <a:xfrm>
            <a:off x="457200" y="65379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SIGAF / ECI-Gest</a:t>
            </a:r>
            <a:endParaRPr lang="en-US" sz="900" dirty="0"/>
          </a:p>
        </p:txBody>
      </p:sp>
      <p:sp>
        <p:nvSpPr>
          <p:cNvPr id="27" name="Text 22"/>
          <p:cNvSpPr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1C1CCE-7C11-2124-551B-52C599BEE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2511AB8-B676-09CA-4FD4-371C271D1720}"/>
              </a:ext>
            </a:extLst>
          </p:cNvPr>
          <p:cNvSpPr/>
          <p:nvPr/>
        </p:nvSpPr>
        <p:spPr>
          <a:xfrm>
            <a:off x="0" y="0"/>
            <a:ext cx="12188952" cy="1234440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76C3DD49-3EE2-6D64-BFED-CC001FBA56D0}"/>
              </a:ext>
            </a:extLst>
          </p:cNvPr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solidFill>
            <a:srgbClr val="1B2951"/>
          </a:solidFill>
          <a:ln/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6798EF6-4E42-6693-BA6B-C2E7F3A30652}"/>
              </a:ext>
            </a:extLst>
          </p:cNvPr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01</a:t>
            </a:r>
            <a:endParaRPr lang="en-US" sz="1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01D0929A-2378-4863-5F95-8CA816584C2A}"/>
              </a:ext>
            </a:extLst>
          </p:cNvPr>
          <p:cNvSpPr/>
          <p:nvPr/>
        </p:nvSpPr>
        <p:spPr>
          <a:xfrm>
            <a:off x="2377440" y="0"/>
            <a:ext cx="95097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Technologie </a:t>
            </a:r>
            <a:r>
              <a:rPr lang="en-US" sz="26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utilisée</a:t>
            </a:r>
            <a:endParaRPr lang="en-US" sz="26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F68379BE-EC44-A81B-4919-789EB19CD687}"/>
              </a:ext>
            </a:extLst>
          </p:cNvPr>
          <p:cNvSpPr/>
          <p:nvPr/>
        </p:nvSpPr>
        <p:spPr>
          <a:xfrm>
            <a:off x="745236" y="1828800"/>
            <a:ext cx="3291840" cy="3657600"/>
          </a:xfrm>
          <a:prstGeom prst="roundRect">
            <a:avLst>
              <a:gd name="adj" fmla="val 2778"/>
            </a:avLst>
          </a:prstGeom>
          <a:solidFill>
            <a:srgbClr val="FF0000"/>
          </a:solidFill>
          <a:ln/>
        </p:spPr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6C09314A-6B0F-7EEB-A9B1-3CDBF155218D}"/>
              </a:ext>
            </a:extLst>
          </p:cNvPr>
          <p:cNvSpPr/>
          <p:nvPr/>
        </p:nvSpPr>
        <p:spPr>
          <a:xfrm>
            <a:off x="1933956" y="2194560"/>
            <a:ext cx="914400" cy="9144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8" name="Image 0" descr="/home/claude/pptx_sigaf/icone_serveur_1B2951.png">
            <a:extLst>
              <a:ext uri="{FF2B5EF4-FFF2-40B4-BE49-F238E27FC236}">
                <a16:creationId xmlns:a16="http://schemas.microsoft.com/office/drawing/2014/main" id="{C54A98E9-BF27-5C51-A312-4EE34FB7E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3412" y="2414016"/>
            <a:ext cx="475488" cy="475488"/>
          </a:xfrm>
          <a:prstGeom prst="rect">
            <a:avLst/>
          </a:prstGeom>
        </p:spPr>
      </p:pic>
      <p:sp>
        <p:nvSpPr>
          <p:cNvPr id="9" name="Text 6">
            <a:extLst>
              <a:ext uri="{FF2B5EF4-FFF2-40B4-BE49-F238E27FC236}">
                <a16:creationId xmlns:a16="http://schemas.microsoft.com/office/drawing/2014/main" id="{9D1F56B3-D345-A913-C74D-43ACBB0114D9}"/>
              </a:ext>
            </a:extLst>
          </p:cNvPr>
          <p:cNvSpPr/>
          <p:nvPr/>
        </p:nvSpPr>
        <p:spPr>
          <a:xfrm>
            <a:off x="745236" y="329184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SGBD</a:t>
            </a:r>
            <a:endParaRPr lang="en-US" sz="240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3B7455A5-7333-2D9B-0B2E-8C66C9C4718E}"/>
              </a:ext>
            </a:extLst>
          </p:cNvPr>
          <p:cNvSpPr/>
          <p:nvPr/>
        </p:nvSpPr>
        <p:spPr>
          <a:xfrm>
            <a:off x="1019556" y="4206240"/>
            <a:ext cx="2743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Oracle pour la haute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securité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à cause des données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sensibles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l’armée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0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DCE2FFAA-186B-DB8E-65D4-CF074A982E70}"/>
              </a:ext>
            </a:extLst>
          </p:cNvPr>
          <p:cNvSpPr/>
          <p:nvPr/>
        </p:nvSpPr>
        <p:spPr>
          <a:xfrm>
            <a:off x="4091940" y="3520440"/>
            <a:ext cx="301752" cy="320040"/>
          </a:xfrm>
          <a:prstGeom prst="rightArrow">
            <a:avLst/>
          </a:prstGeom>
          <a:solidFill>
            <a:srgbClr val="1C8FAE"/>
          </a:solidFill>
          <a:ln/>
        </p:spPr>
      </p:sp>
      <p:sp>
        <p:nvSpPr>
          <p:cNvPr id="13" name="Shape 10">
            <a:extLst>
              <a:ext uri="{FF2B5EF4-FFF2-40B4-BE49-F238E27FC236}">
                <a16:creationId xmlns:a16="http://schemas.microsoft.com/office/drawing/2014/main" id="{1920A30D-E9ED-9911-707C-1FFB2B73C0C5}"/>
              </a:ext>
            </a:extLst>
          </p:cNvPr>
          <p:cNvSpPr/>
          <p:nvPr/>
        </p:nvSpPr>
        <p:spPr>
          <a:xfrm>
            <a:off x="4448556" y="1828800"/>
            <a:ext cx="3291840" cy="3657600"/>
          </a:xfrm>
          <a:prstGeom prst="roundRect">
            <a:avLst>
              <a:gd name="adj" fmla="val 2778"/>
            </a:avLst>
          </a:prstGeom>
          <a:solidFill>
            <a:srgbClr val="C00000"/>
          </a:solidFill>
          <a:ln/>
        </p:spPr>
      </p:sp>
      <p:sp>
        <p:nvSpPr>
          <p:cNvPr id="14" name="Shape 11">
            <a:extLst>
              <a:ext uri="{FF2B5EF4-FFF2-40B4-BE49-F238E27FC236}">
                <a16:creationId xmlns:a16="http://schemas.microsoft.com/office/drawing/2014/main" id="{E6C97766-E384-3BE6-94BF-C9D1F897DDF4}"/>
              </a:ext>
            </a:extLst>
          </p:cNvPr>
          <p:cNvSpPr/>
          <p:nvPr/>
        </p:nvSpPr>
        <p:spPr>
          <a:xfrm>
            <a:off x="5637276" y="2194560"/>
            <a:ext cx="914400" cy="9144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5" name="Image 1" descr="/home/claude/pptx_sigaf/icone_serveur_1B2951.png">
            <a:extLst>
              <a:ext uri="{FF2B5EF4-FFF2-40B4-BE49-F238E27FC236}">
                <a16:creationId xmlns:a16="http://schemas.microsoft.com/office/drawing/2014/main" id="{9EBDDB6E-ACB9-34B0-8455-4687352DC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6732" y="2414016"/>
            <a:ext cx="475488" cy="475488"/>
          </a:xfrm>
          <a:prstGeom prst="rect">
            <a:avLst/>
          </a:prstGeom>
        </p:spPr>
      </p:pic>
      <p:sp>
        <p:nvSpPr>
          <p:cNvPr id="16" name="Text 12">
            <a:extLst>
              <a:ext uri="{FF2B5EF4-FFF2-40B4-BE49-F238E27FC236}">
                <a16:creationId xmlns:a16="http://schemas.microsoft.com/office/drawing/2014/main" id="{32A7DA4D-6E58-A5AD-6ACB-351A12952F0A}"/>
              </a:ext>
            </a:extLst>
          </p:cNvPr>
          <p:cNvSpPr/>
          <p:nvPr/>
        </p:nvSpPr>
        <p:spPr>
          <a:xfrm>
            <a:off x="4448556" y="329184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Forms/Reports</a:t>
            </a:r>
            <a:endParaRPr lang="en-US" sz="2400" dirty="0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6F9E555D-F632-F3D1-B95B-6B2047893C70}"/>
              </a:ext>
            </a:extLst>
          </p:cNvPr>
          <p:cNvSpPr/>
          <p:nvPr/>
        </p:nvSpPr>
        <p:spPr>
          <a:xfrm>
            <a:off x="4722876" y="4206240"/>
            <a:ext cx="2743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Un client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lourd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version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préalable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</a:t>
            </a:r>
            <a:endParaRPr lang="en-US" sz="1200" dirty="0"/>
          </a:p>
        </p:txBody>
      </p:sp>
      <p:sp>
        <p:nvSpPr>
          <p:cNvPr id="19" name="Shape 15">
            <a:extLst>
              <a:ext uri="{FF2B5EF4-FFF2-40B4-BE49-F238E27FC236}">
                <a16:creationId xmlns:a16="http://schemas.microsoft.com/office/drawing/2014/main" id="{EF6764F8-DDFA-3545-FC1D-5CC8E2E6D5E4}"/>
              </a:ext>
            </a:extLst>
          </p:cNvPr>
          <p:cNvSpPr/>
          <p:nvPr/>
        </p:nvSpPr>
        <p:spPr>
          <a:xfrm>
            <a:off x="7795260" y="3520440"/>
            <a:ext cx="301752" cy="320040"/>
          </a:xfrm>
          <a:prstGeom prst="rightArrow">
            <a:avLst/>
          </a:prstGeom>
          <a:solidFill>
            <a:srgbClr val="1C8FAE"/>
          </a:solidFill>
          <a:ln/>
        </p:spPr>
      </p:sp>
      <p:sp>
        <p:nvSpPr>
          <p:cNvPr id="20" name="Shape 16">
            <a:extLst>
              <a:ext uri="{FF2B5EF4-FFF2-40B4-BE49-F238E27FC236}">
                <a16:creationId xmlns:a16="http://schemas.microsoft.com/office/drawing/2014/main" id="{5EDEF2AC-BDD3-A2EE-1379-02DC5E293FDF}"/>
              </a:ext>
            </a:extLst>
          </p:cNvPr>
          <p:cNvSpPr/>
          <p:nvPr/>
        </p:nvSpPr>
        <p:spPr>
          <a:xfrm>
            <a:off x="8151876" y="1828800"/>
            <a:ext cx="3291840" cy="3657600"/>
          </a:xfrm>
          <a:prstGeom prst="roundRect">
            <a:avLst>
              <a:gd name="adj" fmla="val 2778"/>
            </a:avLst>
          </a:prstGeom>
          <a:solidFill>
            <a:schemeClr val="accent1"/>
          </a:solidFill>
          <a:ln/>
        </p:spPr>
      </p:sp>
      <p:sp>
        <p:nvSpPr>
          <p:cNvPr id="21" name="Shape 17">
            <a:extLst>
              <a:ext uri="{FF2B5EF4-FFF2-40B4-BE49-F238E27FC236}">
                <a16:creationId xmlns:a16="http://schemas.microsoft.com/office/drawing/2014/main" id="{68003B49-9930-05E9-EA1B-638DF5124324}"/>
              </a:ext>
            </a:extLst>
          </p:cNvPr>
          <p:cNvSpPr/>
          <p:nvPr/>
        </p:nvSpPr>
        <p:spPr>
          <a:xfrm>
            <a:off x="9340596" y="2194560"/>
            <a:ext cx="914400" cy="9144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2" name="Image 2" descr="/home/claude/pptx_sigaf/icone_serveur_29B6D8.png">
            <a:extLst>
              <a:ext uri="{FF2B5EF4-FFF2-40B4-BE49-F238E27FC236}">
                <a16:creationId xmlns:a16="http://schemas.microsoft.com/office/drawing/2014/main" id="{114B0B87-3FD1-E874-AF88-0C6C075DC7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60052" y="2414016"/>
            <a:ext cx="475488" cy="475488"/>
          </a:xfrm>
          <a:prstGeom prst="rect">
            <a:avLst/>
          </a:prstGeom>
        </p:spPr>
      </p:pic>
      <p:sp>
        <p:nvSpPr>
          <p:cNvPr id="23" name="Text 18">
            <a:extLst>
              <a:ext uri="{FF2B5EF4-FFF2-40B4-BE49-F238E27FC236}">
                <a16:creationId xmlns:a16="http://schemas.microsoft.com/office/drawing/2014/main" id="{92FBFD66-41E4-869F-8501-0E2B50A29357}"/>
              </a:ext>
            </a:extLst>
          </p:cNvPr>
          <p:cNvSpPr/>
          <p:nvPr/>
        </p:nvSpPr>
        <p:spPr>
          <a:xfrm>
            <a:off x="8151876" y="3291840"/>
            <a:ext cx="3291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SIGAF/PHP</a:t>
            </a:r>
            <a:endParaRPr lang="en-US" sz="2400" dirty="0"/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CA7B91ED-EEFF-2786-B351-02C027456C91}"/>
              </a:ext>
            </a:extLst>
          </p:cNvPr>
          <p:cNvSpPr/>
          <p:nvPr/>
        </p:nvSpPr>
        <p:spPr>
          <a:xfrm>
            <a:off x="8426196" y="4206240"/>
            <a:ext cx="2743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Un client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léger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avec un backend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entierement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geré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cs typeface="Calibri" pitchFamily="34" charset="-120"/>
              </a:rPr>
              <a:t> par Oracle</a:t>
            </a:r>
            <a:endParaRPr lang="en-US" sz="1200" dirty="0"/>
          </a:p>
        </p:txBody>
      </p:sp>
      <p:sp>
        <p:nvSpPr>
          <p:cNvPr id="26" name="Text 21">
            <a:extLst>
              <a:ext uri="{FF2B5EF4-FFF2-40B4-BE49-F238E27FC236}">
                <a16:creationId xmlns:a16="http://schemas.microsoft.com/office/drawing/2014/main" id="{7220C5A6-CECC-8F87-92F0-D654EEEAD27E}"/>
              </a:ext>
            </a:extLst>
          </p:cNvPr>
          <p:cNvSpPr/>
          <p:nvPr/>
        </p:nvSpPr>
        <p:spPr>
          <a:xfrm>
            <a:off x="457200" y="65379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SIGAF / ECI-Gest</a:t>
            </a:r>
            <a:endParaRPr lang="en-US" sz="900" dirty="0"/>
          </a:p>
        </p:txBody>
      </p:sp>
      <p:sp>
        <p:nvSpPr>
          <p:cNvPr id="27" name="Text 22">
            <a:extLst>
              <a:ext uri="{FF2B5EF4-FFF2-40B4-BE49-F238E27FC236}">
                <a16:creationId xmlns:a16="http://schemas.microsoft.com/office/drawing/2014/main" id="{548B7B78-8E4B-FCF0-B697-932805CB54A6}"/>
              </a:ext>
            </a:extLst>
          </p:cNvPr>
          <p:cNvSpPr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665882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34440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solidFill>
            <a:srgbClr val="1B2951"/>
          </a:solidFill>
          <a:ln/>
        </p:spPr>
      </p:sp>
      <p:sp>
        <p:nvSpPr>
          <p:cNvPr id="4" name="Text 2"/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02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377440" y="0"/>
            <a:ext cx="95097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Gouvernance a quatre niveaux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548640" y="1691640"/>
            <a:ext cx="9601200" cy="841248"/>
          </a:xfrm>
          <a:prstGeom prst="roundRect">
            <a:avLst>
              <a:gd name="adj" fmla="val 8696"/>
            </a:avLst>
          </a:prstGeom>
          <a:solidFill>
            <a:srgbClr val="E3F6FA"/>
          </a:solidFill>
          <a:ln w="9525">
            <a:solidFill>
              <a:srgbClr val="E5E5E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837944"/>
            <a:ext cx="548640" cy="548640"/>
          </a:xfrm>
          <a:prstGeom prst="ellipse">
            <a:avLst/>
          </a:prstGeom>
          <a:solidFill>
            <a:srgbClr val="1B2951"/>
          </a:solidFill>
          <a:ln/>
        </p:spPr>
      </p:sp>
      <p:pic>
        <p:nvPicPr>
          <p:cNvPr id="8" name="Image 0" descr="/home/claude/pptx_sigaf/icone_couronne_FFFFF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" y="1965960"/>
            <a:ext cx="292608" cy="29260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08760" y="1783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Administrateur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508760" y="2130552"/>
            <a:ext cx="7498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Pilotage systeme : structures, utilisateurs, securite — acces total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1051560" y="2743200"/>
            <a:ext cx="909828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E5E5E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1280160" y="2889504"/>
            <a:ext cx="548640" cy="548640"/>
          </a:xfrm>
          <a:prstGeom prst="ellipse">
            <a:avLst/>
          </a:prstGeom>
          <a:solidFill>
            <a:srgbClr val="233866"/>
          </a:solidFill>
          <a:ln/>
        </p:spPr>
      </p:sp>
      <p:pic>
        <p:nvPicPr>
          <p:cNvPr id="13" name="Image 1" descr="/home/claude/pptx_sigaf/icone_eye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8176" y="3017520"/>
            <a:ext cx="292608" cy="29260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2011680" y="283464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Directeur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2011680" y="3182112"/>
            <a:ext cx="6995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Supervision consolidee d'un groupe — lecture seule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1554480" y="3794760"/>
            <a:ext cx="859536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E5E5E5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1783080" y="3941064"/>
            <a:ext cx="548640" cy="548640"/>
          </a:xfrm>
          <a:prstGeom prst="ellipse">
            <a:avLst/>
          </a:prstGeom>
          <a:solidFill>
            <a:srgbClr val="1C8FAE"/>
          </a:solidFill>
          <a:ln/>
        </p:spPr>
      </p:sp>
      <p:pic>
        <p:nvPicPr>
          <p:cNvPr id="18" name="Image 2" descr="/home/claude/pptx_sigaf/icone_briefcase_FFFFF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1096" y="4069080"/>
            <a:ext cx="292608" cy="29260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2514600" y="388620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Gerant / Cogerant</a:t>
            </a:r>
            <a:endParaRPr lang="en-US" sz="1600" dirty="0"/>
          </a:p>
        </p:txBody>
      </p:sp>
      <p:sp>
        <p:nvSpPr>
          <p:cNvPr id="20" name="Text 15"/>
          <p:cNvSpPr/>
          <p:nvPr/>
        </p:nvSpPr>
        <p:spPr>
          <a:xfrm>
            <a:off x="2514600" y="4233672"/>
            <a:ext cx="6492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Gestion operationnelle d'une ou plusieurs structures</a:t>
            </a:r>
            <a:endParaRPr lang="en-US" sz="1150" dirty="0"/>
          </a:p>
        </p:txBody>
      </p:sp>
      <p:sp>
        <p:nvSpPr>
          <p:cNvPr id="21" name="Shape 16"/>
          <p:cNvSpPr/>
          <p:nvPr/>
        </p:nvSpPr>
        <p:spPr>
          <a:xfrm>
            <a:off x="2057400" y="4846320"/>
            <a:ext cx="809244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9525">
            <a:solidFill>
              <a:srgbClr val="E5E5E5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2286000" y="4992624"/>
            <a:ext cx="548640" cy="548640"/>
          </a:xfrm>
          <a:prstGeom prst="ellipse">
            <a:avLst/>
          </a:prstGeom>
          <a:solidFill>
            <a:srgbClr val="5BC8DE"/>
          </a:solidFill>
          <a:ln/>
        </p:spPr>
      </p:sp>
      <p:pic>
        <p:nvPicPr>
          <p:cNvPr id="23" name="Image 3" descr="/home/claude/pptx_sigaf/icone_utilisateurs_FFFFF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4016" y="5120640"/>
            <a:ext cx="292608" cy="29260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3017520" y="493776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B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Vendeur · Acheteur · Producteur</a:t>
            </a:r>
            <a:endParaRPr lang="en-US" sz="1600" dirty="0"/>
          </a:p>
        </p:txBody>
      </p:sp>
      <p:sp>
        <p:nvSpPr>
          <p:cNvPr id="25" name="Text 19"/>
          <p:cNvSpPr/>
          <p:nvPr/>
        </p:nvSpPr>
        <p:spPr>
          <a:xfrm>
            <a:off x="3017520" y="5285232"/>
            <a:ext cx="5989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Execution operationnelle sur une structure assignee</a:t>
            </a:r>
            <a:endParaRPr lang="en-US" sz="1150" dirty="0"/>
          </a:p>
        </p:txBody>
      </p:sp>
      <p:sp>
        <p:nvSpPr>
          <p:cNvPr id="26" name="Shape 20"/>
          <p:cNvSpPr/>
          <p:nvPr/>
        </p:nvSpPr>
        <p:spPr>
          <a:xfrm>
            <a:off x="10378440" y="1691640"/>
            <a:ext cx="1280160" cy="3995928"/>
          </a:xfrm>
          <a:prstGeom prst="roundRect">
            <a:avLst>
              <a:gd name="adj" fmla="val 5714"/>
            </a:avLst>
          </a:prstGeom>
          <a:solidFill>
            <a:srgbClr val="1B2951"/>
          </a:solidFill>
          <a:ln/>
        </p:spPr>
      </p:sp>
      <p:sp>
        <p:nvSpPr>
          <p:cNvPr id="27" name="Text 21"/>
          <p:cNvSpPr/>
          <p:nvPr/>
        </p:nvSpPr>
        <p:spPr>
          <a:xfrm>
            <a:off x="10469880" y="1874520"/>
            <a:ext cx="109728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Comptable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</a:t>
            </a:r>
            <a:endParaRPr lang="en-US" sz="1050" dirty="0"/>
          </a:p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VerifFacture</a:t>
            </a:r>
            <a:endParaRPr lang="en-US" sz="1050" dirty="0"/>
          </a:p>
        </p:txBody>
      </p:sp>
      <p:sp>
        <p:nvSpPr>
          <p:cNvPr id="28" name="Text 22"/>
          <p:cNvSpPr/>
          <p:nvPr/>
        </p:nvSpPr>
        <p:spPr>
          <a:xfrm>
            <a:off x="457200" y="65379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SIGAF / ECI-Gest</a:t>
            </a:r>
            <a:endParaRPr lang="en-US" sz="900" dirty="0"/>
          </a:p>
        </p:txBody>
      </p:sp>
      <p:sp>
        <p:nvSpPr>
          <p:cNvPr id="29" name="Text 23"/>
          <p:cNvSpPr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34440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solidFill>
            <a:srgbClr val="1B2951"/>
          </a:solidFill>
          <a:ln/>
        </p:spPr>
      </p:sp>
      <p:sp>
        <p:nvSpPr>
          <p:cNvPr id="4" name="Text 2"/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03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377440" y="0"/>
            <a:ext cx="95097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L'ecran de connexion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48640" y="141732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Quatre methodes d'authentification adaptees au contexte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2103120"/>
            <a:ext cx="457200" cy="457200"/>
          </a:xfrm>
          <a:prstGeom prst="ellipse">
            <a:avLst/>
          </a:prstGeom>
          <a:solidFill>
            <a:srgbClr val="E3F6FA"/>
          </a:solidFill>
          <a:ln/>
        </p:spPr>
      </p:sp>
      <p:pic>
        <p:nvPicPr>
          <p:cNvPr id="8" name="Image 0" descr="/home/claude/pptx_sigaf/icone_qrcode_1C8FA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2212848"/>
            <a:ext cx="237744" cy="23774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188720" y="2075688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QR code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1188720" y="237744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direct depuis un telephone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548640" y="3063240"/>
            <a:ext cx="457200" cy="457200"/>
          </a:xfrm>
          <a:prstGeom prst="ellipse">
            <a:avLst/>
          </a:prstGeom>
          <a:solidFill>
            <a:srgbClr val="E3F6FA"/>
          </a:solidFill>
          <a:ln/>
        </p:spPr>
      </p:sp>
      <p:pic>
        <p:nvPicPr>
          <p:cNvPr id="12" name="Image 1" descr="/home/claude/pptx_sigaf/icone_telephone_1C8FA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3172968"/>
            <a:ext cx="237744" cy="23774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188720" y="3035808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Code-barre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1188720" y="333756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Lecteur integre ou externe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548640" y="4023360"/>
            <a:ext cx="457200" cy="457200"/>
          </a:xfrm>
          <a:prstGeom prst="ellipse">
            <a:avLst/>
          </a:prstGeom>
          <a:solidFill>
            <a:srgbClr val="E3F6FA"/>
          </a:solidFill>
          <a:ln/>
        </p:spPr>
      </p:sp>
      <p:pic>
        <p:nvPicPr>
          <p:cNvPr id="16" name="Image 2" descr="/home/claude/pptx_sigaf/icone_lock_1C8FA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4133088"/>
            <a:ext cx="237744" cy="23774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188720" y="3995928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 d'acces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1188720" y="429768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Clavier tactile, sans clavier physique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548640" y="4983480"/>
            <a:ext cx="457200" cy="457200"/>
          </a:xfrm>
          <a:prstGeom prst="ellipse">
            <a:avLst/>
          </a:prstGeom>
          <a:solidFill>
            <a:srgbClr val="E3F6FA"/>
          </a:solidFill>
          <a:ln/>
        </p:spPr>
      </p:sp>
      <p:pic>
        <p:nvPicPr>
          <p:cNvPr id="20" name="Image 3" descr="/home/claude/pptx_sigaf/icone_person_1C8FA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68" y="5093208"/>
            <a:ext cx="237744" cy="237744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188720" y="4956048"/>
            <a:ext cx="4937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B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Identifiant / mot de passe</a:t>
            </a:r>
            <a:endParaRPr lang="en-US" sz="1350" dirty="0"/>
          </a:p>
        </p:txBody>
      </p:sp>
      <p:sp>
        <p:nvSpPr>
          <p:cNvPr id="22" name="Text 16"/>
          <p:cNvSpPr/>
          <p:nvPr/>
        </p:nvSpPr>
        <p:spPr>
          <a:xfrm>
            <a:off x="1188720" y="525780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Connexion classique</a:t>
            </a:r>
            <a:endParaRPr lang="en-US" sz="1100" dirty="0"/>
          </a:p>
        </p:txBody>
      </p:sp>
      <p:sp>
        <p:nvSpPr>
          <p:cNvPr id="23" name="Shape 17"/>
          <p:cNvSpPr/>
          <p:nvPr/>
        </p:nvSpPr>
        <p:spPr>
          <a:xfrm>
            <a:off x="6853806" y="1435608"/>
            <a:ext cx="2902590" cy="4336018"/>
          </a:xfrm>
          <a:prstGeom prst="roundRect">
            <a:avLst>
              <a:gd name="adj" fmla="val 2098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101600" dist="38100" dir="5400000" algn="bl" rotWithShape="0">
              <a:srgbClr val="000000">
                <a:alpha val="18000"/>
              </a:srgbClr>
            </a:outerShdw>
          </a:effectLst>
        </p:spPr>
      </p:sp>
      <p:sp>
        <p:nvSpPr>
          <p:cNvPr id="25" name="Text 18"/>
          <p:cNvSpPr/>
          <p:nvPr/>
        </p:nvSpPr>
        <p:spPr>
          <a:xfrm>
            <a:off x="457200" y="65379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SIGAF / ECI-Gest</a:t>
            </a:r>
            <a:endParaRPr lang="en-US" sz="900" dirty="0"/>
          </a:p>
        </p:txBody>
      </p:sp>
      <p:sp>
        <p:nvSpPr>
          <p:cNvPr id="26" name="Text 19"/>
          <p:cNvSpPr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9FDBB3EA-580E-AC2B-E239-F6017D5E03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5246" y="1548764"/>
            <a:ext cx="2657475" cy="3434715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6F9E59B1-380D-940B-BABD-B500F6A723F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008" y="2364105"/>
            <a:ext cx="2038350" cy="3076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70644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-1"/>
            <a:ext cx="2103120" cy="755009"/>
          </a:xfrm>
          <a:prstGeom prst="rect">
            <a:avLst/>
          </a:prstGeom>
          <a:solidFill>
            <a:srgbClr val="1B2951"/>
          </a:solidFill>
          <a:ln/>
        </p:spPr>
      </p:sp>
      <p:sp>
        <p:nvSpPr>
          <p:cNvPr id="4" name="Text 2"/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04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377440" y="0"/>
            <a:ext cx="9509760" cy="6008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Module Boutique — Ecran de vente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92279" y="855592"/>
            <a:ext cx="12004646" cy="4596884"/>
          </a:xfrm>
          <a:prstGeom prst="roundRect">
            <a:avLst>
              <a:gd name="adj" fmla="val 1350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101600" dist="38100" dir="54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7" name="Image 0" descr="/home/claude/pptx_sigaf/captures/capture_vent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78" y="919600"/>
            <a:ext cx="11945923" cy="4402208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92279" y="5607924"/>
            <a:ext cx="12004646" cy="1051560"/>
          </a:xfrm>
          <a:prstGeom prst="roundRect">
            <a:avLst>
              <a:gd name="adj" fmla="val 6957"/>
            </a:avLst>
          </a:prstGeom>
          <a:solidFill>
            <a:srgbClr val="1B2951"/>
          </a:solidFill>
          <a:ln/>
        </p:spPr>
      </p:sp>
      <p:sp>
        <p:nvSpPr>
          <p:cNvPr id="9" name="Shape 6"/>
          <p:cNvSpPr/>
          <p:nvPr/>
        </p:nvSpPr>
        <p:spPr>
          <a:xfrm>
            <a:off x="777240" y="5772516"/>
            <a:ext cx="548640" cy="548640"/>
          </a:xfrm>
          <a:prstGeom prst="ellipse">
            <a:avLst/>
          </a:prstGeom>
          <a:solidFill>
            <a:srgbClr val="29B6D8"/>
          </a:solidFill>
          <a:ln/>
        </p:spPr>
      </p:sp>
      <p:pic>
        <p:nvPicPr>
          <p:cNvPr id="10" name="Image 1" descr="/home/claude/pptx_sigaf/icone_check_1B295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256" y="5900532"/>
            <a:ext cx="292608" cy="29260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508760" y="5708508"/>
            <a:ext cx="9784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Vente par decomposition (carton, brosse, paquet, piece), tarification par grade a la ligne de vente, credit trace avec recouvrement automatique.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457200" y="65379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SIGAF / ECI-Gest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7CCB6A-FED8-E530-AC39-99F901A30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B465B1D-FC6E-787E-8893-F7C6119C4EA8}"/>
              </a:ext>
            </a:extLst>
          </p:cNvPr>
          <p:cNvSpPr/>
          <p:nvPr/>
        </p:nvSpPr>
        <p:spPr>
          <a:xfrm>
            <a:off x="0" y="0"/>
            <a:ext cx="12188952" cy="770644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3A44F37-7323-D60B-CA55-CD6BCEFD7491}"/>
              </a:ext>
            </a:extLst>
          </p:cNvPr>
          <p:cNvSpPr/>
          <p:nvPr/>
        </p:nvSpPr>
        <p:spPr>
          <a:xfrm>
            <a:off x="0" y="-1"/>
            <a:ext cx="2103120" cy="755009"/>
          </a:xfrm>
          <a:prstGeom prst="rect">
            <a:avLst/>
          </a:prstGeom>
          <a:solidFill>
            <a:srgbClr val="1B2951"/>
          </a:solidFill>
          <a:ln/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D6973A2-366D-D6B8-8CB1-77DAA0931BE0}"/>
              </a:ext>
            </a:extLst>
          </p:cNvPr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04</a:t>
            </a:r>
            <a:endParaRPr lang="en-US" sz="1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13B6AB9-ABBD-A7ED-C909-6E459E79048B}"/>
              </a:ext>
            </a:extLst>
          </p:cNvPr>
          <p:cNvSpPr/>
          <p:nvPr/>
        </p:nvSpPr>
        <p:spPr>
          <a:xfrm>
            <a:off x="2377440" y="0"/>
            <a:ext cx="9509760" cy="6008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Module Boutique — Ecran de vente</a:t>
            </a:r>
            <a:endParaRPr lang="en-US" sz="26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CDDFD3D4-D752-C0FB-E897-C6C3941F0011}"/>
              </a:ext>
            </a:extLst>
          </p:cNvPr>
          <p:cNvSpPr/>
          <p:nvPr/>
        </p:nvSpPr>
        <p:spPr>
          <a:xfrm>
            <a:off x="92279" y="855592"/>
            <a:ext cx="12004646" cy="4596884"/>
          </a:xfrm>
          <a:prstGeom prst="roundRect">
            <a:avLst>
              <a:gd name="adj" fmla="val 1350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101600" dist="38100" dir="5400000" algn="bl" rotWithShape="0">
              <a:srgbClr val="000000">
                <a:alpha val="18000"/>
              </a:srgbClr>
            </a:outerShdw>
          </a:effectLst>
        </p:spPr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1D0D9C91-E2C7-EAC5-1F48-C003437F3581}"/>
              </a:ext>
            </a:extLst>
          </p:cNvPr>
          <p:cNvSpPr/>
          <p:nvPr/>
        </p:nvSpPr>
        <p:spPr>
          <a:xfrm>
            <a:off x="92279" y="5607924"/>
            <a:ext cx="12004646" cy="1051560"/>
          </a:xfrm>
          <a:prstGeom prst="roundRect">
            <a:avLst>
              <a:gd name="adj" fmla="val 6957"/>
            </a:avLst>
          </a:prstGeom>
          <a:solidFill>
            <a:srgbClr val="1B2951"/>
          </a:solidFill>
          <a:ln/>
        </p:spPr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968940FE-AEC9-03FA-9056-3963E55F86EE}"/>
              </a:ext>
            </a:extLst>
          </p:cNvPr>
          <p:cNvSpPr/>
          <p:nvPr/>
        </p:nvSpPr>
        <p:spPr>
          <a:xfrm>
            <a:off x="777240" y="5772516"/>
            <a:ext cx="548640" cy="548640"/>
          </a:xfrm>
          <a:prstGeom prst="ellipse">
            <a:avLst/>
          </a:prstGeom>
          <a:solidFill>
            <a:srgbClr val="29B6D8"/>
          </a:solidFill>
          <a:ln/>
        </p:spPr>
      </p:sp>
      <p:pic>
        <p:nvPicPr>
          <p:cNvPr id="10" name="Image 1" descr="/home/claude/pptx_sigaf/icone_check_1B2951.png">
            <a:extLst>
              <a:ext uri="{FF2B5EF4-FFF2-40B4-BE49-F238E27FC236}">
                <a16:creationId xmlns:a16="http://schemas.microsoft.com/office/drawing/2014/main" id="{68DCD8FE-FFC0-C7A0-5B12-11F91E3F79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" y="5900532"/>
            <a:ext cx="292608" cy="292608"/>
          </a:xfrm>
          <a:prstGeom prst="rect">
            <a:avLst/>
          </a:prstGeom>
        </p:spPr>
      </p:pic>
      <p:sp>
        <p:nvSpPr>
          <p:cNvPr id="11" name="Text 7">
            <a:extLst>
              <a:ext uri="{FF2B5EF4-FFF2-40B4-BE49-F238E27FC236}">
                <a16:creationId xmlns:a16="http://schemas.microsoft.com/office/drawing/2014/main" id="{A474A24F-3E79-5225-8608-7C34BD92CF0F}"/>
              </a:ext>
            </a:extLst>
          </p:cNvPr>
          <p:cNvSpPr/>
          <p:nvPr/>
        </p:nvSpPr>
        <p:spPr>
          <a:xfrm>
            <a:off x="1508760" y="5708508"/>
            <a:ext cx="9784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Vente par decomposition (carton, brosse, paquet, piece), tarification par grade a la ligne de vente, credit trace avec recouvrement automatique.</a:t>
            </a:r>
            <a:endParaRPr lang="en-US" sz="1300" dirty="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20ACDE3C-A62B-DB50-3AF9-F95D46A8E396}"/>
              </a:ext>
            </a:extLst>
          </p:cNvPr>
          <p:cNvSpPr/>
          <p:nvPr/>
        </p:nvSpPr>
        <p:spPr>
          <a:xfrm>
            <a:off x="457200" y="65379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SIGAF / ECI-Gest</a:t>
            </a:r>
            <a:endParaRPr lang="en-US" sz="900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126697CF-C82D-7153-781B-7CDC01EA8694}"/>
              </a:ext>
            </a:extLst>
          </p:cNvPr>
          <p:cNvSpPr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9B450CD-7ED6-61CB-B579-412B9357B4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74" y="1051456"/>
            <a:ext cx="2781300" cy="3380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857FAACA-0BC6-8951-E56A-967233350A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169" y="1156495"/>
            <a:ext cx="2449195" cy="2867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7019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21453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2103120" cy="721453"/>
          </a:xfrm>
          <a:prstGeom prst="rect">
            <a:avLst/>
          </a:prstGeom>
          <a:solidFill>
            <a:srgbClr val="1B2951"/>
          </a:solidFill>
          <a:ln/>
        </p:spPr>
      </p:sp>
      <p:sp>
        <p:nvSpPr>
          <p:cNvPr id="4" name="Text 2"/>
          <p:cNvSpPr/>
          <p:nvPr/>
        </p:nvSpPr>
        <p:spPr>
          <a:xfrm>
            <a:off x="0" y="0"/>
            <a:ext cx="2103120" cy="72145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05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377440" y="226502"/>
            <a:ext cx="9509760" cy="4949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Module Restaurant — Borne libre-service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75501" y="822037"/>
            <a:ext cx="11987867" cy="5339611"/>
          </a:xfrm>
          <a:prstGeom prst="roundRect">
            <a:avLst>
              <a:gd name="adj" fmla="val 1334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101600" dist="38100" dir="5400000" algn="bl" rotWithShape="0">
              <a:srgbClr val="000000">
                <a:alpha val="18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75501" y="6161649"/>
            <a:ext cx="11987868" cy="548640"/>
          </a:xfrm>
          <a:prstGeom prst="roundRect">
            <a:avLst>
              <a:gd name="adj" fmla="val 6957"/>
            </a:avLst>
          </a:prstGeom>
          <a:solidFill>
            <a:srgbClr val="29B6D8"/>
          </a:solidFill>
          <a:ln/>
        </p:spPr>
      </p:sp>
      <p:sp>
        <p:nvSpPr>
          <p:cNvPr id="9" name="Shape 6"/>
          <p:cNvSpPr/>
          <p:nvPr/>
        </p:nvSpPr>
        <p:spPr>
          <a:xfrm>
            <a:off x="131287" y="6175659"/>
            <a:ext cx="548640" cy="548640"/>
          </a:xfrm>
          <a:prstGeom prst="ellipse">
            <a:avLst/>
          </a:prstGeom>
          <a:solidFill>
            <a:srgbClr val="1B2951"/>
          </a:solidFill>
          <a:ln/>
        </p:spPr>
      </p:sp>
      <p:pic>
        <p:nvPicPr>
          <p:cNvPr id="10" name="Image 1" descr="/home/claude/pptx_sigaf/icone_check_29B6D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303" y="6303675"/>
            <a:ext cx="292608" cy="29260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508760" y="6261730"/>
            <a:ext cx="9784080" cy="356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client compose et paye seul par Orange Money — quatre canaux au total : sur place, comptoir, borne, commande en ligne.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457200" y="65379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SIGAF / ECI-Gest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1BEF948-162D-744A-3B80-CCDD87E7A28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01" y="696352"/>
            <a:ext cx="11987867" cy="54652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7CE634-F401-95AD-3A57-908E5BBD63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14D399E-F279-E119-E3A5-42E97E0CEF13}"/>
              </a:ext>
            </a:extLst>
          </p:cNvPr>
          <p:cNvSpPr/>
          <p:nvPr/>
        </p:nvSpPr>
        <p:spPr>
          <a:xfrm>
            <a:off x="0" y="0"/>
            <a:ext cx="12188952" cy="721453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E5E8FBA-9604-BF48-83A7-5C0A839EAF60}"/>
              </a:ext>
            </a:extLst>
          </p:cNvPr>
          <p:cNvSpPr/>
          <p:nvPr/>
        </p:nvSpPr>
        <p:spPr>
          <a:xfrm>
            <a:off x="0" y="0"/>
            <a:ext cx="2103120" cy="721453"/>
          </a:xfrm>
          <a:prstGeom prst="rect">
            <a:avLst/>
          </a:prstGeom>
          <a:solidFill>
            <a:srgbClr val="1B2951"/>
          </a:solidFill>
          <a:ln/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2AF6F73-D95B-C9FB-16BB-99EA82C7E437}"/>
              </a:ext>
            </a:extLst>
          </p:cNvPr>
          <p:cNvSpPr/>
          <p:nvPr/>
        </p:nvSpPr>
        <p:spPr>
          <a:xfrm>
            <a:off x="0" y="0"/>
            <a:ext cx="2103120" cy="72145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05</a:t>
            </a:r>
            <a:endParaRPr lang="en-US" sz="1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29529A9-FD4F-B2A7-D5FF-3CD6F1CD4E4E}"/>
              </a:ext>
            </a:extLst>
          </p:cNvPr>
          <p:cNvSpPr/>
          <p:nvPr/>
        </p:nvSpPr>
        <p:spPr>
          <a:xfrm>
            <a:off x="2377440" y="226502"/>
            <a:ext cx="9509760" cy="4949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Module Restaurant — Borne libre-service</a:t>
            </a:r>
            <a:endParaRPr lang="en-US" sz="26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5A37F618-C06A-C035-5BA7-22170D0A0CD7}"/>
              </a:ext>
            </a:extLst>
          </p:cNvPr>
          <p:cNvSpPr/>
          <p:nvPr/>
        </p:nvSpPr>
        <p:spPr>
          <a:xfrm>
            <a:off x="75501" y="822038"/>
            <a:ext cx="11987867" cy="5247668"/>
          </a:xfrm>
          <a:prstGeom prst="roundRect">
            <a:avLst>
              <a:gd name="adj" fmla="val 1334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101600" dist="38100" dir="5400000" algn="bl" rotWithShape="0">
              <a:srgbClr val="000000">
                <a:alpha val="18000"/>
              </a:srgbClr>
            </a:outerShdw>
          </a:effectLst>
        </p:spPr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C79F8330-ED14-EB81-C589-69E3BC612392}"/>
              </a:ext>
            </a:extLst>
          </p:cNvPr>
          <p:cNvSpPr/>
          <p:nvPr/>
        </p:nvSpPr>
        <p:spPr>
          <a:xfrm>
            <a:off x="75501" y="6161649"/>
            <a:ext cx="11987868" cy="548640"/>
          </a:xfrm>
          <a:prstGeom prst="roundRect">
            <a:avLst>
              <a:gd name="adj" fmla="val 6957"/>
            </a:avLst>
          </a:prstGeom>
          <a:solidFill>
            <a:srgbClr val="29B6D8"/>
          </a:solidFill>
          <a:ln/>
        </p:spPr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6D82CE89-1ABF-AA42-91A5-929AF58CFD1F}"/>
              </a:ext>
            </a:extLst>
          </p:cNvPr>
          <p:cNvSpPr/>
          <p:nvPr/>
        </p:nvSpPr>
        <p:spPr>
          <a:xfrm>
            <a:off x="131287" y="6175659"/>
            <a:ext cx="548640" cy="548640"/>
          </a:xfrm>
          <a:prstGeom prst="ellipse">
            <a:avLst/>
          </a:prstGeom>
          <a:solidFill>
            <a:srgbClr val="1B2951"/>
          </a:solidFill>
          <a:ln/>
        </p:spPr>
      </p:sp>
      <p:pic>
        <p:nvPicPr>
          <p:cNvPr id="10" name="Image 1" descr="/home/claude/pptx_sigaf/icone_check_29B6D8.png">
            <a:extLst>
              <a:ext uri="{FF2B5EF4-FFF2-40B4-BE49-F238E27FC236}">
                <a16:creationId xmlns:a16="http://schemas.microsoft.com/office/drawing/2014/main" id="{C4D7183B-9C56-5F80-7847-F3AD8B5216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303" y="6303675"/>
            <a:ext cx="292608" cy="292608"/>
          </a:xfrm>
          <a:prstGeom prst="rect">
            <a:avLst/>
          </a:prstGeom>
        </p:spPr>
      </p:pic>
      <p:sp>
        <p:nvSpPr>
          <p:cNvPr id="11" name="Text 7">
            <a:extLst>
              <a:ext uri="{FF2B5EF4-FFF2-40B4-BE49-F238E27FC236}">
                <a16:creationId xmlns:a16="http://schemas.microsoft.com/office/drawing/2014/main" id="{6A8EE544-5797-FBAB-9A12-E3A98B48D5E4}"/>
              </a:ext>
            </a:extLst>
          </p:cNvPr>
          <p:cNvSpPr/>
          <p:nvPr/>
        </p:nvSpPr>
        <p:spPr>
          <a:xfrm>
            <a:off x="1508760" y="6261730"/>
            <a:ext cx="9784080" cy="356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client compose et paye seul par Orange Money — quatre canaux au total : sur place, comptoir, borne, commande en ligne.</a:t>
            </a:r>
            <a:endParaRPr lang="en-US" sz="1300" dirty="0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0FFCF4D5-DC74-E539-C118-594EB73BDDBE}"/>
              </a:ext>
            </a:extLst>
          </p:cNvPr>
          <p:cNvSpPr/>
          <p:nvPr/>
        </p:nvSpPr>
        <p:spPr>
          <a:xfrm>
            <a:off x="457200" y="65379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SIGAF / ECI-Gest</a:t>
            </a:r>
            <a:endParaRPr lang="en-US" sz="900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0518E870-86CE-11BA-1C2F-972DDBA4543B}"/>
              </a:ext>
            </a:extLst>
          </p:cNvPr>
          <p:cNvSpPr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319B32C-39C7-AE54-1D27-66DA4612AB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00" y="822038"/>
            <a:ext cx="11987867" cy="52139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70323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587650-8379-BEFD-649C-624413BB2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712E791-32AD-10CD-56DD-ADA7CBAC243D}"/>
              </a:ext>
            </a:extLst>
          </p:cNvPr>
          <p:cNvSpPr/>
          <p:nvPr/>
        </p:nvSpPr>
        <p:spPr>
          <a:xfrm>
            <a:off x="0" y="0"/>
            <a:ext cx="12188952" cy="721453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9CB5321D-924E-A59F-6BE6-9EE66C9702A0}"/>
              </a:ext>
            </a:extLst>
          </p:cNvPr>
          <p:cNvSpPr/>
          <p:nvPr/>
        </p:nvSpPr>
        <p:spPr>
          <a:xfrm>
            <a:off x="0" y="0"/>
            <a:ext cx="2103120" cy="721453"/>
          </a:xfrm>
          <a:prstGeom prst="rect">
            <a:avLst/>
          </a:prstGeom>
          <a:solidFill>
            <a:srgbClr val="1B2951"/>
          </a:solidFill>
          <a:ln/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97B1F42-4885-BD6D-30B8-161A0D89D3A4}"/>
              </a:ext>
            </a:extLst>
          </p:cNvPr>
          <p:cNvSpPr/>
          <p:nvPr/>
        </p:nvSpPr>
        <p:spPr>
          <a:xfrm>
            <a:off x="0" y="0"/>
            <a:ext cx="2103120" cy="72145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05</a:t>
            </a:r>
            <a:endParaRPr lang="en-US" sz="1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70305CD-7E39-3ABF-79D2-B49ADCA10709}"/>
              </a:ext>
            </a:extLst>
          </p:cNvPr>
          <p:cNvSpPr/>
          <p:nvPr/>
        </p:nvSpPr>
        <p:spPr>
          <a:xfrm>
            <a:off x="2377440" y="226502"/>
            <a:ext cx="9509760" cy="4949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Module Restaurant — Borne libre-service</a:t>
            </a:r>
            <a:endParaRPr lang="en-US" sz="26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20F05D9F-973E-326C-DBDD-2E3D42E241A6}"/>
              </a:ext>
            </a:extLst>
          </p:cNvPr>
          <p:cNvSpPr/>
          <p:nvPr/>
        </p:nvSpPr>
        <p:spPr>
          <a:xfrm>
            <a:off x="102066" y="822038"/>
            <a:ext cx="3631035" cy="5247668"/>
          </a:xfrm>
          <a:prstGeom prst="roundRect">
            <a:avLst>
              <a:gd name="adj" fmla="val 1334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101600" dist="38100" dir="5400000" algn="bl" rotWithShape="0">
              <a:srgbClr val="000000">
                <a:alpha val="18000"/>
              </a:srgbClr>
            </a:outerShdw>
          </a:effectLst>
        </p:spPr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26EF8AD6-C674-715C-0B6E-262637B55EF3}"/>
              </a:ext>
            </a:extLst>
          </p:cNvPr>
          <p:cNvSpPr/>
          <p:nvPr/>
        </p:nvSpPr>
        <p:spPr>
          <a:xfrm>
            <a:off x="75501" y="6161649"/>
            <a:ext cx="11987868" cy="548640"/>
          </a:xfrm>
          <a:prstGeom prst="roundRect">
            <a:avLst>
              <a:gd name="adj" fmla="val 6957"/>
            </a:avLst>
          </a:prstGeom>
          <a:solidFill>
            <a:srgbClr val="29B6D8"/>
          </a:solidFill>
          <a:ln/>
        </p:spPr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E194E603-9CFF-489F-A62A-EC8F9296E3D2}"/>
              </a:ext>
            </a:extLst>
          </p:cNvPr>
          <p:cNvSpPr/>
          <p:nvPr/>
        </p:nvSpPr>
        <p:spPr>
          <a:xfrm>
            <a:off x="131287" y="6175659"/>
            <a:ext cx="548640" cy="548640"/>
          </a:xfrm>
          <a:prstGeom prst="ellipse">
            <a:avLst/>
          </a:prstGeom>
          <a:solidFill>
            <a:srgbClr val="1B2951"/>
          </a:solidFill>
          <a:ln/>
        </p:spPr>
      </p:sp>
      <p:pic>
        <p:nvPicPr>
          <p:cNvPr id="10" name="Image 1" descr="/home/claude/pptx_sigaf/icone_check_29B6D8.png">
            <a:extLst>
              <a:ext uri="{FF2B5EF4-FFF2-40B4-BE49-F238E27FC236}">
                <a16:creationId xmlns:a16="http://schemas.microsoft.com/office/drawing/2014/main" id="{66488344-FBD5-D386-A69D-2915890A0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303" y="6303675"/>
            <a:ext cx="292608" cy="292608"/>
          </a:xfrm>
          <a:prstGeom prst="rect">
            <a:avLst/>
          </a:prstGeom>
        </p:spPr>
      </p:pic>
      <p:sp>
        <p:nvSpPr>
          <p:cNvPr id="11" name="Text 7">
            <a:extLst>
              <a:ext uri="{FF2B5EF4-FFF2-40B4-BE49-F238E27FC236}">
                <a16:creationId xmlns:a16="http://schemas.microsoft.com/office/drawing/2014/main" id="{22F0E919-AED6-9583-36BF-807BCA6A6C47}"/>
              </a:ext>
            </a:extLst>
          </p:cNvPr>
          <p:cNvSpPr/>
          <p:nvPr/>
        </p:nvSpPr>
        <p:spPr>
          <a:xfrm>
            <a:off x="1508760" y="6261730"/>
            <a:ext cx="9784080" cy="356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client compose et paye seul par Orange Money — quatre canaux au total : sur place, comptoir, borne, commande en ligne.</a:t>
            </a:r>
            <a:endParaRPr lang="en-US" sz="1300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899530E6-9C4F-1555-2CD3-37791197605D}"/>
              </a:ext>
            </a:extLst>
          </p:cNvPr>
          <p:cNvSpPr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2942FD0-4C49-FF19-802C-7B77F90DCF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87" y="849469"/>
            <a:ext cx="3484097" cy="50880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38125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785881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2103120" cy="785881"/>
          </a:xfrm>
          <a:prstGeom prst="rect">
            <a:avLst/>
          </a:prstGeom>
          <a:solidFill>
            <a:srgbClr val="1B2951"/>
          </a:solidFill>
          <a:ln/>
        </p:spPr>
      </p:sp>
      <p:sp>
        <p:nvSpPr>
          <p:cNvPr id="4" name="Text 2"/>
          <p:cNvSpPr/>
          <p:nvPr/>
        </p:nvSpPr>
        <p:spPr>
          <a:xfrm>
            <a:off x="0" y="0"/>
            <a:ext cx="2103120" cy="78588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06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377440" y="0"/>
            <a:ext cx="9509760" cy="78588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Module Production — Terminal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48640" y="804923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Recette, lot, cout unitaire calcules a chaque fabrication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15084" y="1287709"/>
            <a:ext cx="457200" cy="457200"/>
          </a:xfrm>
          <a:prstGeom prst="ellipse">
            <a:avLst/>
          </a:prstGeom>
          <a:solidFill>
            <a:srgbClr val="E3F6FA"/>
          </a:solidFill>
          <a:ln/>
        </p:spPr>
      </p:sp>
      <p:pic>
        <p:nvPicPr>
          <p:cNvPr id="8" name="Image 0" descr="/home/claude/pptx_sigaf/icone_check_1C8FA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12" y="1397437"/>
            <a:ext cx="237744" cy="23774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155164" y="1241989"/>
            <a:ext cx="5029200" cy="5616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Recette partagee : une preparation donne plusieurs produits finis, cout reparti au prorata.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15084" y="1953375"/>
            <a:ext cx="457200" cy="457200"/>
          </a:xfrm>
          <a:prstGeom prst="ellipse">
            <a:avLst/>
          </a:prstGeom>
          <a:solidFill>
            <a:srgbClr val="E3F6FA"/>
          </a:solidFill>
          <a:ln/>
        </p:spPr>
      </p:sp>
      <p:pic>
        <p:nvPicPr>
          <p:cNvPr id="11" name="Image 1" descr="/home/claude/pptx_sigaf/icone_check_1C8FA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12" y="2063103"/>
            <a:ext cx="237744" cy="23774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155164" y="1907655"/>
            <a:ext cx="5029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 de sortie de matiere premiere signe (Gerant + Producteur), sans double decompte de stock.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506695" y="2694542"/>
            <a:ext cx="457200" cy="457200"/>
          </a:xfrm>
          <a:prstGeom prst="ellipse">
            <a:avLst/>
          </a:prstGeom>
          <a:solidFill>
            <a:srgbClr val="E3F6FA"/>
          </a:solidFill>
          <a:ln/>
        </p:spPr>
      </p:sp>
      <p:pic>
        <p:nvPicPr>
          <p:cNvPr id="14" name="Image 2" descr="/home/claude/pptx_sigaf/icone_check_1C8FA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423" y="2804270"/>
            <a:ext cx="237744" cy="23774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146775" y="2648822"/>
            <a:ext cx="5029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Inventaire de stock a la demande, imprimable pour le comptage physique.</a:t>
            </a:r>
            <a:endParaRPr lang="en-US" sz="1250" dirty="0"/>
          </a:p>
        </p:txBody>
      </p:sp>
      <p:sp>
        <p:nvSpPr>
          <p:cNvPr id="16" name="Shape 11"/>
          <p:cNvSpPr/>
          <p:nvPr/>
        </p:nvSpPr>
        <p:spPr>
          <a:xfrm>
            <a:off x="6419088" y="914650"/>
            <a:ext cx="5585558" cy="5200923"/>
          </a:xfrm>
          <a:prstGeom prst="roundRect">
            <a:avLst>
              <a:gd name="adj" fmla="val 1547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101600" dist="38100" dir="54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17" name="Image 3" descr="/home/claude/pptx_sigaf/captures/capture_productio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0" y="987802"/>
            <a:ext cx="5385816" cy="4955548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EE75829-DFCD-AA0B-8799-B278702FB2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363" y="3058793"/>
            <a:ext cx="3760701" cy="2930946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Shape 5">
            <a:extLst>
              <a:ext uri="{FF2B5EF4-FFF2-40B4-BE49-F238E27FC236}">
                <a16:creationId xmlns:a16="http://schemas.microsoft.com/office/drawing/2014/main" id="{CBF480FE-9BD3-4883-A1C9-EAC0197F6C55}"/>
              </a:ext>
            </a:extLst>
          </p:cNvPr>
          <p:cNvSpPr/>
          <p:nvPr/>
        </p:nvSpPr>
        <p:spPr>
          <a:xfrm>
            <a:off x="8389" y="6279095"/>
            <a:ext cx="11987868" cy="548640"/>
          </a:xfrm>
          <a:prstGeom prst="roundRect">
            <a:avLst>
              <a:gd name="adj" fmla="val 6957"/>
            </a:avLst>
          </a:prstGeom>
          <a:solidFill>
            <a:srgbClr val="29B6D8"/>
          </a:solidFill>
          <a:ln/>
        </p:spPr>
      </p:sp>
      <p:sp>
        <p:nvSpPr>
          <p:cNvPr id="22" name="Shape 6">
            <a:extLst>
              <a:ext uri="{FF2B5EF4-FFF2-40B4-BE49-F238E27FC236}">
                <a16:creationId xmlns:a16="http://schemas.microsoft.com/office/drawing/2014/main" id="{95B351C3-4959-5A4E-B4B1-3C41124F119E}"/>
              </a:ext>
            </a:extLst>
          </p:cNvPr>
          <p:cNvSpPr/>
          <p:nvPr/>
        </p:nvSpPr>
        <p:spPr>
          <a:xfrm>
            <a:off x="64175" y="6293105"/>
            <a:ext cx="548640" cy="548640"/>
          </a:xfrm>
          <a:prstGeom prst="ellipse">
            <a:avLst/>
          </a:prstGeom>
          <a:solidFill>
            <a:srgbClr val="1B2951"/>
          </a:solidFill>
          <a:ln/>
        </p:spPr>
      </p:sp>
      <p:pic>
        <p:nvPicPr>
          <p:cNvPr id="23" name="Image 1" descr="/home/claude/pptx_sigaf/icone_check_29B6D8.png">
            <a:extLst>
              <a:ext uri="{FF2B5EF4-FFF2-40B4-BE49-F238E27FC236}">
                <a16:creationId xmlns:a16="http://schemas.microsoft.com/office/drawing/2014/main" id="{32745141-47D4-9D5F-6D84-24406469E4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191" y="6421121"/>
            <a:ext cx="292608" cy="292608"/>
          </a:xfrm>
          <a:prstGeom prst="rect">
            <a:avLst/>
          </a:prstGeom>
        </p:spPr>
      </p:pic>
      <p:sp>
        <p:nvSpPr>
          <p:cNvPr id="24" name="Text 7">
            <a:extLst>
              <a:ext uri="{FF2B5EF4-FFF2-40B4-BE49-F238E27FC236}">
                <a16:creationId xmlns:a16="http://schemas.microsoft.com/office/drawing/2014/main" id="{2D9317F9-5289-29E8-9E6F-0FA76A06E71C}"/>
              </a:ext>
            </a:extLst>
          </p:cNvPr>
          <p:cNvSpPr/>
          <p:nvPr/>
        </p:nvSpPr>
        <p:spPr>
          <a:xfrm>
            <a:off x="1441648" y="6379176"/>
            <a:ext cx="9784080" cy="356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client compose et paye seul par Orange Money — quatre canaux au total : sur place, comptoir, borne, commande en ligne.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C2332C-4E3C-5B53-51DD-D6F4703CC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AF83FD6-F1E7-6A39-9FBD-3FDD8CBD3808}"/>
              </a:ext>
            </a:extLst>
          </p:cNvPr>
          <p:cNvSpPr/>
          <p:nvPr/>
        </p:nvSpPr>
        <p:spPr>
          <a:xfrm>
            <a:off x="0" y="0"/>
            <a:ext cx="12188952" cy="746620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B4652E44-A2EE-A559-D98A-1F742467DF8A}"/>
              </a:ext>
            </a:extLst>
          </p:cNvPr>
          <p:cNvSpPr/>
          <p:nvPr/>
        </p:nvSpPr>
        <p:spPr>
          <a:xfrm>
            <a:off x="0" y="0"/>
            <a:ext cx="2103120" cy="746620"/>
          </a:xfrm>
          <a:prstGeom prst="rect">
            <a:avLst/>
          </a:prstGeom>
          <a:solidFill>
            <a:srgbClr val="1B2951"/>
          </a:solidFill>
          <a:ln/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F6DA5DC-0162-584B-2608-590866CBA0E8}"/>
              </a:ext>
            </a:extLst>
          </p:cNvPr>
          <p:cNvSpPr/>
          <p:nvPr/>
        </p:nvSpPr>
        <p:spPr>
          <a:xfrm>
            <a:off x="0" y="0"/>
            <a:ext cx="2103120" cy="746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06</a:t>
            </a:r>
            <a:endParaRPr lang="en-US" sz="1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4542A17-6522-2101-056E-288530FA9021}"/>
              </a:ext>
            </a:extLst>
          </p:cNvPr>
          <p:cNvSpPr/>
          <p:nvPr/>
        </p:nvSpPr>
        <p:spPr>
          <a:xfrm>
            <a:off x="2377440" y="0"/>
            <a:ext cx="9509760" cy="746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Module Production — Terminal</a:t>
            </a:r>
            <a:endParaRPr lang="en-US" sz="2600" dirty="0"/>
          </a:p>
        </p:txBody>
      </p:sp>
      <p:sp>
        <p:nvSpPr>
          <p:cNvPr id="16" name="Shape 11">
            <a:extLst>
              <a:ext uri="{FF2B5EF4-FFF2-40B4-BE49-F238E27FC236}">
                <a16:creationId xmlns:a16="http://schemas.microsoft.com/office/drawing/2014/main" id="{EEEA5C2A-1980-B45A-C15F-9269385D292D}"/>
              </a:ext>
            </a:extLst>
          </p:cNvPr>
          <p:cNvSpPr/>
          <p:nvPr/>
        </p:nvSpPr>
        <p:spPr>
          <a:xfrm>
            <a:off x="8741327" y="822372"/>
            <a:ext cx="3263318" cy="4789862"/>
          </a:xfrm>
          <a:prstGeom prst="roundRect">
            <a:avLst>
              <a:gd name="adj" fmla="val 1547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101600" dist="38100" dir="54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9" name="Text 13">
            <a:extLst>
              <a:ext uri="{FF2B5EF4-FFF2-40B4-BE49-F238E27FC236}">
                <a16:creationId xmlns:a16="http://schemas.microsoft.com/office/drawing/2014/main" id="{015DC8E7-BDC5-AFEB-D637-9E25E27BDC27}"/>
              </a:ext>
            </a:extLst>
          </p:cNvPr>
          <p:cNvSpPr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6FE93C98-8ABE-765F-7553-42EC61886E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1327" y="1340883"/>
            <a:ext cx="3263317" cy="406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5D934875-AA7F-F255-EF0B-783EC033D0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8808" y="806173"/>
            <a:ext cx="2493435" cy="3819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417177EA-F380-0330-ABC9-B6D8F15AD4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5257" y="806173"/>
            <a:ext cx="2524125" cy="3114675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FF3761E4-12CE-66A3-DF60-F202F2BBB6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499" y="806173"/>
            <a:ext cx="3305175" cy="4991100"/>
          </a:xfrm>
          <a:prstGeom prst="rect">
            <a:avLst/>
          </a:prstGeom>
        </p:spPr>
      </p:pic>
      <p:sp>
        <p:nvSpPr>
          <p:cNvPr id="29" name="Shape 5">
            <a:extLst>
              <a:ext uri="{FF2B5EF4-FFF2-40B4-BE49-F238E27FC236}">
                <a16:creationId xmlns:a16="http://schemas.microsoft.com/office/drawing/2014/main" id="{7FE63C3B-80DD-8207-CE8B-6AAB64E5D722}"/>
              </a:ext>
            </a:extLst>
          </p:cNvPr>
          <p:cNvSpPr/>
          <p:nvPr/>
        </p:nvSpPr>
        <p:spPr>
          <a:xfrm>
            <a:off x="75501" y="6161649"/>
            <a:ext cx="11987868" cy="548640"/>
          </a:xfrm>
          <a:prstGeom prst="roundRect">
            <a:avLst>
              <a:gd name="adj" fmla="val 6957"/>
            </a:avLst>
          </a:prstGeom>
          <a:solidFill>
            <a:srgbClr val="29B6D8"/>
          </a:solidFill>
          <a:ln/>
        </p:spPr>
      </p:sp>
      <p:sp>
        <p:nvSpPr>
          <p:cNvPr id="30" name="Shape 6">
            <a:extLst>
              <a:ext uri="{FF2B5EF4-FFF2-40B4-BE49-F238E27FC236}">
                <a16:creationId xmlns:a16="http://schemas.microsoft.com/office/drawing/2014/main" id="{98CEA866-0C99-31E7-4F02-D962DEEF297F}"/>
              </a:ext>
            </a:extLst>
          </p:cNvPr>
          <p:cNvSpPr/>
          <p:nvPr/>
        </p:nvSpPr>
        <p:spPr>
          <a:xfrm>
            <a:off x="131287" y="6175659"/>
            <a:ext cx="548640" cy="548640"/>
          </a:xfrm>
          <a:prstGeom prst="ellipse">
            <a:avLst/>
          </a:prstGeom>
          <a:solidFill>
            <a:srgbClr val="1B2951"/>
          </a:solidFill>
          <a:ln/>
        </p:spPr>
      </p:sp>
      <p:pic>
        <p:nvPicPr>
          <p:cNvPr id="31" name="Image 1" descr="/home/claude/pptx_sigaf/icone_check_29B6D8.png">
            <a:extLst>
              <a:ext uri="{FF2B5EF4-FFF2-40B4-BE49-F238E27FC236}">
                <a16:creationId xmlns:a16="http://schemas.microsoft.com/office/drawing/2014/main" id="{E0E30424-BF57-5245-4718-CF86C92E6A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9303" y="6303675"/>
            <a:ext cx="292608" cy="292608"/>
          </a:xfrm>
          <a:prstGeom prst="rect">
            <a:avLst/>
          </a:prstGeom>
        </p:spPr>
      </p:pic>
      <p:sp>
        <p:nvSpPr>
          <p:cNvPr id="32" name="Text 7">
            <a:extLst>
              <a:ext uri="{FF2B5EF4-FFF2-40B4-BE49-F238E27FC236}">
                <a16:creationId xmlns:a16="http://schemas.microsoft.com/office/drawing/2014/main" id="{AD4612FF-EF5D-558F-9EF6-ECD59A7A01D9}"/>
              </a:ext>
            </a:extLst>
          </p:cNvPr>
          <p:cNvSpPr/>
          <p:nvPr/>
        </p:nvSpPr>
        <p:spPr>
          <a:xfrm>
            <a:off x="1508760" y="6261730"/>
            <a:ext cx="9784080" cy="356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client compose et paye seul par Orange Money — quatre canaux au total : sur place, comptoir, borne, commande en ligne.</a:t>
            </a:r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12135388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134046-1C96-0590-7A4B-CC8E164E8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E8FE222-75A3-7F9C-CDDB-685685108B19}"/>
              </a:ext>
            </a:extLst>
          </p:cNvPr>
          <p:cNvSpPr/>
          <p:nvPr/>
        </p:nvSpPr>
        <p:spPr>
          <a:xfrm>
            <a:off x="0" y="0"/>
            <a:ext cx="12188952" cy="746620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4B64F8A6-FD94-9405-43BA-C1B6BC0C7647}"/>
              </a:ext>
            </a:extLst>
          </p:cNvPr>
          <p:cNvSpPr/>
          <p:nvPr/>
        </p:nvSpPr>
        <p:spPr>
          <a:xfrm>
            <a:off x="0" y="0"/>
            <a:ext cx="2103120" cy="746620"/>
          </a:xfrm>
          <a:prstGeom prst="rect">
            <a:avLst/>
          </a:prstGeom>
          <a:solidFill>
            <a:srgbClr val="1B2951"/>
          </a:solidFill>
          <a:ln/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BC14268-6DDF-C1CA-DF6F-5FC4A46DFD06}"/>
              </a:ext>
            </a:extLst>
          </p:cNvPr>
          <p:cNvSpPr/>
          <p:nvPr/>
        </p:nvSpPr>
        <p:spPr>
          <a:xfrm>
            <a:off x="0" y="0"/>
            <a:ext cx="2103120" cy="746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06</a:t>
            </a:r>
            <a:endParaRPr lang="en-US" sz="1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83D5B3E-1060-1B45-5215-95BFB5872D1A}"/>
              </a:ext>
            </a:extLst>
          </p:cNvPr>
          <p:cNvSpPr/>
          <p:nvPr/>
        </p:nvSpPr>
        <p:spPr>
          <a:xfrm>
            <a:off x="2377440" y="0"/>
            <a:ext cx="9509760" cy="7466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Module Production — Terminal</a:t>
            </a:r>
            <a:endParaRPr lang="en-US" sz="2600" dirty="0"/>
          </a:p>
        </p:txBody>
      </p:sp>
      <p:sp>
        <p:nvSpPr>
          <p:cNvPr id="16" name="Shape 11">
            <a:extLst>
              <a:ext uri="{FF2B5EF4-FFF2-40B4-BE49-F238E27FC236}">
                <a16:creationId xmlns:a16="http://schemas.microsoft.com/office/drawing/2014/main" id="{429E9E66-FBC3-B70B-34FE-FDEF66716309}"/>
              </a:ext>
            </a:extLst>
          </p:cNvPr>
          <p:cNvSpPr/>
          <p:nvPr/>
        </p:nvSpPr>
        <p:spPr>
          <a:xfrm>
            <a:off x="131287" y="874636"/>
            <a:ext cx="3970930" cy="4789862"/>
          </a:xfrm>
          <a:prstGeom prst="roundRect">
            <a:avLst>
              <a:gd name="adj" fmla="val 1547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101600" dist="38100" dir="5400000" algn="bl" rotWithShape="0">
              <a:srgbClr val="000000">
                <a:alpha val="18000"/>
              </a:srgbClr>
            </a:outerShdw>
          </a:effectLst>
        </p:spPr>
      </p:sp>
      <p:sp>
        <p:nvSpPr>
          <p:cNvPr id="19" name="Text 13">
            <a:extLst>
              <a:ext uri="{FF2B5EF4-FFF2-40B4-BE49-F238E27FC236}">
                <a16:creationId xmlns:a16="http://schemas.microsoft.com/office/drawing/2014/main" id="{4FB89482-EFC6-CAB5-C3FE-3FFC362B8206}"/>
              </a:ext>
            </a:extLst>
          </p:cNvPr>
          <p:cNvSpPr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29" name="Shape 5">
            <a:extLst>
              <a:ext uri="{FF2B5EF4-FFF2-40B4-BE49-F238E27FC236}">
                <a16:creationId xmlns:a16="http://schemas.microsoft.com/office/drawing/2014/main" id="{77EF3463-D3F7-98EB-C624-0665C2E5ECD4}"/>
              </a:ext>
            </a:extLst>
          </p:cNvPr>
          <p:cNvSpPr/>
          <p:nvPr/>
        </p:nvSpPr>
        <p:spPr>
          <a:xfrm>
            <a:off x="75501" y="6161649"/>
            <a:ext cx="11987868" cy="548640"/>
          </a:xfrm>
          <a:prstGeom prst="roundRect">
            <a:avLst>
              <a:gd name="adj" fmla="val 6957"/>
            </a:avLst>
          </a:prstGeom>
          <a:solidFill>
            <a:srgbClr val="29B6D8"/>
          </a:solidFill>
          <a:ln/>
        </p:spPr>
      </p:sp>
      <p:sp>
        <p:nvSpPr>
          <p:cNvPr id="30" name="Shape 6">
            <a:extLst>
              <a:ext uri="{FF2B5EF4-FFF2-40B4-BE49-F238E27FC236}">
                <a16:creationId xmlns:a16="http://schemas.microsoft.com/office/drawing/2014/main" id="{74D8E688-2F1E-9321-0E6C-0FE7BEE5BC16}"/>
              </a:ext>
            </a:extLst>
          </p:cNvPr>
          <p:cNvSpPr/>
          <p:nvPr/>
        </p:nvSpPr>
        <p:spPr>
          <a:xfrm>
            <a:off x="131287" y="6175659"/>
            <a:ext cx="548640" cy="548640"/>
          </a:xfrm>
          <a:prstGeom prst="ellipse">
            <a:avLst/>
          </a:prstGeom>
          <a:solidFill>
            <a:srgbClr val="1B2951"/>
          </a:solidFill>
          <a:ln/>
        </p:spPr>
      </p:sp>
      <p:pic>
        <p:nvPicPr>
          <p:cNvPr id="31" name="Image 1" descr="/home/claude/pptx_sigaf/icone_check_29B6D8.png">
            <a:extLst>
              <a:ext uri="{FF2B5EF4-FFF2-40B4-BE49-F238E27FC236}">
                <a16:creationId xmlns:a16="http://schemas.microsoft.com/office/drawing/2014/main" id="{772986DA-86AE-DD25-CA7A-924F40A332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303" y="6303675"/>
            <a:ext cx="292608" cy="292608"/>
          </a:xfrm>
          <a:prstGeom prst="rect">
            <a:avLst/>
          </a:prstGeom>
        </p:spPr>
      </p:pic>
      <p:sp>
        <p:nvSpPr>
          <p:cNvPr id="32" name="Text 7">
            <a:extLst>
              <a:ext uri="{FF2B5EF4-FFF2-40B4-BE49-F238E27FC236}">
                <a16:creationId xmlns:a16="http://schemas.microsoft.com/office/drawing/2014/main" id="{1152651D-A546-D7E8-782E-7F59E0A53B1D}"/>
              </a:ext>
            </a:extLst>
          </p:cNvPr>
          <p:cNvSpPr/>
          <p:nvPr/>
        </p:nvSpPr>
        <p:spPr>
          <a:xfrm>
            <a:off x="1508760" y="6261730"/>
            <a:ext cx="9784080" cy="3566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B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client compose et paye seul par Orange Money — quatre canaux au total : sur place, comptoir, borne, commande en ligne.</a:t>
            </a:r>
            <a:endParaRPr lang="en-US" sz="13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CC610C2-2ED7-C77E-2C8F-E71CCA152F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303" y="995887"/>
            <a:ext cx="3657600" cy="42957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8226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536895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2103120" cy="536895"/>
          </a:xfrm>
          <a:prstGeom prst="rect">
            <a:avLst/>
          </a:prstGeom>
          <a:solidFill>
            <a:srgbClr val="1B2951"/>
          </a:solidFill>
          <a:ln/>
        </p:spPr>
      </p:sp>
      <p:sp>
        <p:nvSpPr>
          <p:cNvPr id="4" name="Text 2"/>
          <p:cNvSpPr/>
          <p:nvPr/>
        </p:nvSpPr>
        <p:spPr>
          <a:xfrm>
            <a:off x="0" y="0"/>
            <a:ext cx="2103120" cy="59561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07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377440" y="0"/>
            <a:ext cx="9509760" cy="53689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tableau de bord — pilotage a 3 niveaux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0" y="536895"/>
            <a:ext cx="12192000" cy="6622041"/>
          </a:xfrm>
          <a:prstGeom prst="roundRect">
            <a:avLst>
              <a:gd name="adj" fmla="val 944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101600" dist="38100" dir="54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7" name="Image 0" descr="/home/claude/pptx_sigaf/captures/capture_dashbo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01" y="561641"/>
            <a:ext cx="11878811" cy="5917595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156716" y="6560820"/>
            <a:ext cx="3291840" cy="502920"/>
          </a:xfrm>
          <a:prstGeom prst="roundRect">
            <a:avLst>
              <a:gd name="adj" fmla="val 49091"/>
            </a:avLst>
          </a:prstGeom>
          <a:solidFill>
            <a:srgbClr val="1B2951"/>
          </a:solidFill>
          <a:ln/>
        </p:spPr>
      </p:sp>
      <p:sp>
        <p:nvSpPr>
          <p:cNvPr id="9" name="Text 6"/>
          <p:cNvSpPr/>
          <p:nvPr/>
        </p:nvSpPr>
        <p:spPr>
          <a:xfrm>
            <a:off x="836676" y="6508201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Gerant  </a:t>
            </a:r>
            <a:r>
              <a:rPr lang="en-US" sz="1250" dirty="0">
                <a:solidFill>
                  <a:srgbClr val="AAC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operationnel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541842" y="6530852"/>
            <a:ext cx="3291840" cy="502920"/>
          </a:xfrm>
          <a:prstGeom prst="roundRect">
            <a:avLst>
              <a:gd name="adj" fmla="val 49091"/>
            </a:avLst>
          </a:prstGeom>
          <a:solidFill>
            <a:srgbClr val="1B2951"/>
          </a:solidFill>
          <a:ln/>
        </p:spPr>
      </p:sp>
      <p:sp>
        <p:nvSpPr>
          <p:cNvPr id="11" name="Text 8"/>
          <p:cNvSpPr/>
          <p:nvPr/>
        </p:nvSpPr>
        <p:spPr>
          <a:xfrm>
            <a:off x="4368986" y="6496774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Directeur  </a:t>
            </a:r>
            <a:r>
              <a:rPr lang="en-US" sz="1250" dirty="0">
                <a:solidFill>
                  <a:srgbClr val="AAC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comparatif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8099710" y="6479236"/>
            <a:ext cx="3291840" cy="502920"/>
          </a:xfrm>
          <a:prstGeom prst="roundRect">
            <a:avLst>
              <a:gd name="adj" fmla="val 49091"/>
            </a:avLst>
          </a:prstGeom>
          <a:solidFill>
            <a:srgbClr val="29B6D8"/>
          </a:solidFill>
          <a:ln/>
        </p:spPr>
      </p:sp>
      <p:sp>
        <p:nvSpPr>
          <p:cNvPr id="13" name="Text 10"/>
          <p:cNvSpPr/>
          <p:nvPr/>
        </p:nvSpPr>
        <p:spPr>
          <a:xfrm>
            <a:off x="7980866" y="6413325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Administrateur  </a:t>
            </a:r>
            <a:r>
              <a:rPr lang="en-US" sz="1250" dirty="0">
                <a:solidFill>
                  <a:srgbClr val="1B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systemique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209726" y="6537960"/>
            <a:ext cx="111573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SIGAF / ECI-Gest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F1423D-DC9E-BB70-CE92-125C55346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D931773-CD81-CDF6-F147-35DF23815469}"/>
              </a:ext>
            </a:extLst>
          </p:cNvPr>
          <p:cNvSpPr/>
          <p:nvPr/>
        </p:nvSpPr>
        <p:spPr>
          <a:xfrm>
            <a:off x="0" y="0"/>
            <a:ext cx="12188952" cy="536895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CAACC691-4DB9-43C6-BB4E-7D3AB50B3886}"/>
              </a:ext>
            </a:extLst>
          </p:cNvPr>
          <p:cNvSpPr/>
          <p:nvPr/>
        </p:nvSpPr>
        <p:spPr>
          <a:xfrm>
            <a:off x="0" y="0"/>
            <a:ext cx="2103120" cy="536895"/>
          </a:xfrm>
          <a:prstGeom prst="rect">
            <a:avLst/>
          </a:prstGeom>
          <a:solidFill>
            <a:srgbClr val="1B2951"/>
          </a:solidFill>
          <a:ln/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9604E24-D42E-3E09-FA67-352125063CD0}"/>
              </a:ext>
            </a:extLst>
          </p:cNvPr>
          <p:cNvSpPr/>
          <p:nvPr/>
        </p:nvSpPr>
        <p:spPr>
          <a:xfrm>
            <a:off x="0" y="0"/>
            <a:ext cx="2103120" cy="59561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07</a:t>
            </a:r>
            <a:endParaRPr lang="en-US" sz="1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D8B39DA-12D1-01CF-3C03-B16B61E951B5}"/>
              </a:ext>
            </a:extLst>
          </p:cNvPr>
          <p:cNvSpPr/>
          <p:nvPr/>
        </p:nvSpPr>
        <p:spPr>
          <a:xfrm>
            <a:off x="2377440" y="0"/>
            <a:ext cx="9509760" cy="53689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tableau de bord — pilotage a 3 niveaux</a:t>
            </a:r>
            <a:endParaRPr lang="en-US" sz="26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23102F2B-9A55-9442-A0D6-86267FC39403}"/>
              </a:ext>
            </a:extLst>
          </p:cNvPr>
          <p:cNvSpPr/>
          <p:nvPr/>
        </p:nvSpPr>
        <p:spPr>
          <a:xfrm>
            <a:off x="0" y="536895"/>
            <a:ext cx="12192000" cy="6622041"/>
          </a:xfrm>
          <a:prstGeom prst="roundRect">
            <a:avLst>
              <a:gd name="adj" fmla="val 944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101600" dist="38100" dir="5400000" algn="bl" rotWithShape="0">
              <a:srgbClr val="000000">
                <a:alpha val="18000"/>
              </a:srgbClr>
            </a:outerShdw>
          </a:effectLst>
        </p:spPr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0AFA39E9-0AFC-BAAA-E59F-FFA8AE74765C}"/>
              </a:ext>
            </a:extLst>
          </p:cNvPr>
          <p:cNvSpPr/>
          <p:nvPr/>
        </p:nvSpPr>
        <p:spPr>
          <a:xfrm>
            <a:off x="1156716" y="6560820"/>
            <a:ext cx="3291840" cy="502920"/>
          </a:xfrm>
          <a:prstGeom prst="roundRect">
            <a:avLst>
              <a:gd name="adj" fmla="val 49091"/>
            </a:avLst>
          </a:prstGeom>
          <a:solidFill>
            <a:srgbClr val="1B2951"/>
          </a:solidFill>
          <a:ln/>
        </p:spPr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45BCF156-622D-035C-E7C0-EDD73AF3BFF8}"/>
              </a:ext>
            </a:extLst>
          </p:cNvPr>
          <p:cNvSpPr/>
          <p:nvPr/>
        </p:nvSpPr>
        <p:spPr>
          <a:xfrm>
            <a:off x="836676" y="6508201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Gerant  </a:t>
            </a:r>
            <a:r>
              <a:rPr lang="en-US" sz="1250" dirty="0">
                <a:solidFill>
                  <a:srgbClr val="AAC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operationnel</a:t>
            </a:r>
            <a:endParaRPr lang="en-US" sz="1250" dirty="0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83350872-F260-097E-923A-709F75EF491F}"/>
              </a:ext>
            </a:extLst>
          </p:cNvPr>
          <p:cNvSpPr/>
          <p:nvPr/>
        </p:nvSpPr>
        <p:spPr>
          <a:xfrm>
            <a:off x="4541842" y="6530852"/>
            <a:ext cx="3291840" cy="502920"/>
          </a:xfrm>
          <a:prstGeom prst="roundRect">
            <a:avLst>
              <a:gd name="adj" fmla="val 49091"/>
            </a:avLst>
          </a:prstGeom>
          <a:solidFill>
            <a:srgbClr val="1B2951"/>
          </a:solidFill>
          <a:ln/>
        </p:spPr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E1C787B6-318E-1143-7CAC-C9ADCA6B16C2}"/>
              </a:ext>
            </a:extLst>
          </p:cNvPr>
          <p:cNvSpPr/>
          <p:nvPr/>
        </p:nvSpPr>
        <p:spPr>
          <a:xfrm>
            <a:off x="4368986" y="6496774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Directeur  </a:t>
            </a:r>
            <a:r>
              <a:rPr lang="en-US" sz="1250" dirty="0">
                <a:solidFill>
                  <a:srgbClr val="AAC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comparatif</a:t>
            </a:r>
            <a:endParaRPr lang="en-US" sz="125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70F8DB43-A0F7-F5E1-5849-E4C72D35F489}"/>
              </a:ext>
            </a:extLst>
          </p:cNvPr>
          <p:cNvSpPr/>
          <p:nvPr/>
        </p:nvSpPr>
        <p:spPr>
          <a:xfrm>
            <a:off x="8099710" y="6479236"/>
            <a:ext cx="3291840" cy="502920"/>
          </a:xfrm>
          <a:prstGeom prst="roundRect">
            <a:avLst>
              <a:gd name="adj" fmla="val 49091"/>
            </a:avLst>
          </a:prstGeom>
          <a:solidFill>
            <a:srgbClr val="29B6D8"/>
          </a:solidFill>
          <a:ln/>
        </p:spPr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BBAC523D-8680-06EB-5BEB-5B886CF536FC}"/>
              </a:ext>
            </a:extLst>
          </p:cNvPr>
          <p:cNvSpPr/>
          <p:nvPr/>
        </p:nvSpPr>
        <p:spPr>
          <a:xfrm>
            <a:off x="7980866" y="6413325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Administrateur  </a:t>
            </a:r>
            <a:r>
              <a:rPr lang="en-US" sz="1250" dirty="0">
                <a:solidFill>
                  <a:srgbClr val="1B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systemique</a:t>
            </a:r>
            <a:endParaRPr lang="en-US" sz="1250" dirty="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CD6CCDF7-1B0A-4DF6-88B3-7B6518F5CB9B}"/>
              </a:ext>
            </a:extLst>
          </p:cNvPr>
          <p:cNvSpPr/>
          <p:nvPr/>
        </p:nvSpPr>
        <p:spPr>
          <a:xfrm>
            <a:off x="209726" y="6537960"/>
            <a:ext cx="111573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SIGAF / ECI-Gest</a:t>
            </a:r>
            <a:endParaRPr lang="en-US" sz="900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D7BF68F5-0052-FA81-7073-0753715BC987}"/>
              </a:ext>
            </a:extLst>
          </p:cNvPr>
          <p:cNvSpPr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D454E614-EAB6-9808-B6C8-02EA368A2D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0" y="714307"/>
            <a:ext cx="6530346" cy="3127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A4E35CE-CADF-A528-E249-8A321A0B321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02136" y="3331330"/>
            <a:ext cx="5457912" cy="3029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1183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B25CBF-FDA4-4BC0-FB53-7D9515651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E298E79-B5F7-67EC-834A-B12F828F19DA}"/>
              </a:ext>
            </a:extLst>
          </p:cNvPr>
          <p:cNvSpPr/>
          <p:nvPr/>
        </p:nvSpPr>
        <p:spPr>
          <a:xfrm>
            <a:off x="0" y="0"/>
            <a:ext cx="12188952" cy="536895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40464A43-6938-2B0A-AE1B-815F60E7792D}"/>
              </a:ext>
            </a:extLst>
          </p:cNvPr>
          <p:cNvSpPr/>
          <p:nvPr/>
        </p:nvSpPr>
        <p:spPr>
          <a:xfrm>
            <a:off x="0" y="0"/>
            <a:ext cx="2103120" cy="536895"/>
          </a:xfrm>
          <a:prstGeom prst="rect">
            <a:avLst/>
          </a:prstGeom>
          <a:solidFill>
            <a:srgbClr val="1B2951"/>
          </a:solidFill>
          <a:ln/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FA20AF4-AB05-0069-C9D8-50FF8977F694}"/>
              </a:ext>
            </a:extLst>
          </p:cNvPr>
          <p:cNvSpPr/>
          <p:nvPr/>
        </p:nvSpPr>
        <p:spPr>
          <a:xfrm>
            <a:off x="0" y="0"/>
            <a:ext cx="2103120" cy="59561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07</a:t>
            </a:r>
            <a:endParaRPr lang="en-US" sz="1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D1F7AC7-91C2-FD06-23B2-092F24664C8F}"/>
              </a:ext>
            </a:extLst>
          </p:cNvPr>
          <p:cNvSpPr/>
          <p:nvPr/>
        </p:nvSpPr>
        <p:spPr>
          <a:xfrm>
            <a:off x="2377440" y="0"/>
            <a:ext cx="9509760" cy="53689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tableau de bord — pilotage a 3 niveaux</a:t>
            </a:r>
            <a:endParaRPr lang="en-US" sz="26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BAC1B985-D48D-96F9-C7BE-5CDCF695CCD3}"/>
              </a:ext>
            </a:extLst>
          </p:cNvPr>
          <p:cNvSpPr/>
          <p:nvPr/>
        </p:nvSpPr>
        <p:spPr>
          <a:xfrm>
            <a:off x="0" y="625377"/>
            <a:ext cx="6929306" cy="5572959"/>
          </a:xfrm>
          <a:prstGeom prst="roundRect">
            <a:avLst>
              <a:gd name="adj" fmla="val 944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101600" dist="38100" dir="54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r>
              <a:rPr lang="fr-FR" dirty="0"/>
              <a:t>v</a:t>
            </a:r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293276E2-4922-D538-20A8-8E2FC3B29246}"/>
              </a:ext>
            </a:extLst>
          </p:cNvPr>
          <p:cNvSpPr/>
          <p:nvPr/>
        </p:nvSpPr>
        <p:spPr>
          <a:xfrm>
            <a:off x="1156716" y="6560820"/>
            <a:ext cx="3291840" cy="502920"/>
          </a:xfrm>
          <a:prstGeom prst="roundRect">
            <a:avLst>
              <a:gd name="adj" fmla="val 49091"/>
            </a:avLst>
          </a:prstGeom>
          <a:solidFill>
            <a:srgbClr val="1B2951"/>
          </a:solidFill>
          <a:ln/>
        </p:spPr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0805D4B5-60F9-3F1D-96BD-C2B0A3A17BCF}"/>
              </a:ext>
            </a:extLst>
          </p:cNvPr>
          <p:cNvSpPr/>
          <p:nvPr/>
        </p:nvSpPr>
        <p:spPr>
          <a:xfrm>
            <a:off x="836676" y="6508201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Gerant  </a:t>
            </a:r>
            <a:r>
              <a:rPr lang="en-US" sz="1250" dirty="0">
                <a:solidFill>
                  <a:srgbClr val="AAC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operationnel</a:t>
            </a:r>
            <a:endParaRPr lang="en-US" sz="1250" dirty="0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DA236EDF-CC2A-57D3-8F78-F82EFCF6E541}"/>
              </a:ext>
            </a:extLst>
          </p:cNvPr>
          <p:cNvSpPr/>
          <p:nvPr/>
        </p:nvSpPr>
        <p:spPr>
          <a:xfrm>
            <a:off x="4541842" y="6530852"/>
            <a:ext cx="3291840" cy="502920"/>
          </a:xfrm>
          <a:prstGeom prst="roundRect">
            <a:avLst>
              <a:gd name="adj" fmla="val 49091"/>
            </a:avLst>
          </a:prstGeom>
          <a:solidFill>
            <a:srgbClr val="1B2951"/>
          </a:solidFill>
          <a:ln/>
        </p:spPr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68CFBAF7-EFF6-EBEF-E3AF-0E45DE6A59E1}"/>
              </a:ext>
            </a:extLst>
          </p:cNvPr>
          <p:cNvSpPr/>
          <p:nvPr/>
        </p:nvSpPr>
        <p:spPr>
          <a:xfrm>
            <a:off x="4368986" y="6496774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Directeur  </a:t>
            </a:r>
            <a:r>
              <a:rPr lang="en-US" sz="1250" dirty="0">
                <a:solidFill>
                  <a:srgbClr val="AAC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comparatif</a:t>
            </a:r>
            <a:endParaRPr lang="en-US" sz="125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B6ADB8FA-260D-A346-1139-826906974CE2}"/>
              </a:ext>
            </a:extLst>
          </p:cNvPr>
          <p:cNvSpPr/>
          <p:nvPr/>
        </p:nvSpPr>
        <p:spPr>
          <a:xfrm>
            <a:off x="8099710" y="6479236"/>
            <a:ext cx="3291840" cy="502920"/>
          </a:xfrm>
          <a:prstGeom prst="roundRect">
            <a:avLst>
              <a:gd name="adj" fmla="val 49091"/>
            </a:avLst>
          </a:prstGeom>
          <a:solidFill>
            <a:srgbClr val="29B6D8"/>
          </a:solidFill>
          <a:ln/>
        </p:spPr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32E8B09F-9431-D5CF-5BA5-E8961898BDB7}"/>
              </a:ext>
            </a:extLst>
          </p:cNvPr>
          <p:cNvSpPr/>
          <p:nvPr/>
        </p:nvSpPr>
        <p:spPr>
          <a:xfrm>
            <a:off x="7980866" y="6413325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Administrateur  </a:t>
            </a:r>
            <a:r>
              <a:rPr lang="en-US" sz="1250" dirty="0">
                <a:solidFill>
                  <a:srgbClr val="1B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systemique</a:t>
            </a:r>
            <a:endParaRPr lang="en-US" sz="1250" dirty="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9B81E7CC-A98C-B519-32D9-40FEC1B1E321}"/>
              </a:ext>
            </a:extLst>
          </p:cNvPr>
          <p:cNvSpPr/>
          <p:nvPr/>
        </p:nvSpPr>
        <p:spPr>
          <a:xfrm>
            <a:off x="209726" y="6537960"/>
            <a:ext cx="111573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SIGAF / ECI-Gest</a:t>
            </a:r>
            <a:endParaRPr lang="en-US" sz="900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AEAD11F2-2532-4F50-BF40-D3AD31503DE7}"/>
              </a:ext>
            </a:extLst>
          </p:cNvPr>
          <p:cNvSpPr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64A6E50-3F96-6BC2-28DC-762EC61B3A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60" y="659664"/>
            <a:ext cx="6837246" cy="2989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F771DB63-5E32-A1BB-5DEA-333EA8E9F5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94" y="3820397"/>
            <a:ext cx="6638925" cy="22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06939B40-1BBD-E882-6111-7C728D6AEE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588" y="659664"/>
            <a:ext cx="5095352" cy="17520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72969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8994CA-B3DA-F623-9A8D-C8A168B5B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188D77B-DDEE-917F-CAE4-E3BCF89049E2}"/>
              </a:ext>
            </a:extLst>
          </p:cNvPr>
          <p:cNvSpPr/>
          <p:nvPr/>
        </p:nvSpPr>
        <p:spPr>
          <a:xfrm>
            <a:off x="0" y="0"/>
            <a:ext cx="12188952" cy="536895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64C7300E-A623-F0C8-7021-6E2CAEFDCA54}"/>
              </a:ext>
            </a:extLst>
          </p:cNvPr>
          <p:cNvSpPr/>
          <p:nvPr/>
        </p:nvSpPr>
        <p:spPr>
          <a:xfrm>
            <a:off x="0" y="0"/>
            <a:ext cx="2103120" cy="536895"/>
          </a:xfrm>
          <a:prstGeom prst="rect">
            <a:avLst/>
          </a:prstGeom>
          <a:solidFill>
            <a:srgbClr val="1B2951"/>
          </a:solidFill>
          <a:ln/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7D9A54A-5712-7BF4-8394-7FD86F4F4C2A}"/>
              </a:ext>
            </a:extLst>
          </p:cNvPr>
          <p:cNvSpPr/>
          <p:nvPr/>
        </p:nvSpPr>
        <p:spPr>
          <a:xfrm>
            <a:off x="0" y="0"/>
            <a:ext cx="2103120" cy="59561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07</a:t>
            </a:r>
            <a:endParaRPr lang="en-US" sz="1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454ED4C-CEFC-D489-6CD7-F68D6223DD01}"/>
              </a:ext>
            </a:extLst>
          </p:cNvPr>
          <p:cNvSpPr/>
          <p:nvPr/>
        </p:nvSpPr>
        <p:spPr>
          <a:xfrm>
            <a:off x="2377440" y="0"/>
            <a:ext cx="9509760" cy="53689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tableau de bord — pilotage a 3 niveaux</a:t>
            </a:r>
            <a:endParaRPr lang="en-US" sz="26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CAA8C641-397C-87A9-359D-A119AEE5082D}"/>
              </a:ext>
            </a:extLst>
          </p:cNvPr>
          <p:cNvSpPr/>
          <p:nvPr/>
        </p:nvSpPr>
        <p:spPr>
          <a:xfrm>
            <a:off x="0" y="536895"/>
            <a:ext cx="12192000" cy="6622041"/>
          </a:xfrm>
          <a:prstGeom prst="roundRect">
            <a:avLst>
              <a:gd name="adj" fmla="val 944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101600" dist="38100" dir="5400000" algn="bl" rotWithShape="0">
              <a:srgbClr val="000000">
                <a:alpha val="18000"/>
              </a:srgbClr>
            </a:outerShdw>
          </a:effectLst>
        </p:spPr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2D0DF478-743E-6F57-5218-F04269F381F8}"/>
              </a:ext>
            </a:extLst>
          </p:cNvPr>
          <p:cNvSpPr/>
          <p:nvPr/>
        </p:nvSpPr>
        <p:spPr>
          <a:xfrm>
            <a:off x="1156716" y="6560820"/>
            <a:ext cx="3291840" cy="502920"/>
          </a:xfrm>
          <a:prstGeom prst="roundRect">
            <a:avLst>
              <a:gd name="adj" fmla="val 49091"/>
            </a:avLst>
          </a:prstGeom>
          <a:solidFill>
            <a:srgbClr val="1B2951"/>
          </a:solidFill>
          <a:ln/>
        </p:spPr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2D49FCB3-35EB-0312-9F35-0FD45C15F9D2}"/>
              </a:ext>
            </a:extLst>
          </p:cNvPr>
          <p:cNvSpPr/>
          <p:nvPr/>
        </p:nvSpPr>
        <p:spPr>
          <a:xfrm>
            <a:off x="836676" y="6508201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Gerant  </a:t>
            </a:r>
            <a:r>
              <a:rPr lang="en-US" sz="1250" dirty="0">
                <a:solidFill>
                  <a:srgbClr val="AAC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operationnel</a:t>
            </a:r>
            <a:endParaRPr lang="en-US" sz="1250" dirty="0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65BA5032-ADC7-CD50-6AF0-EAEA88E473D0}"/>
              </a:ext>
            </a:extLst>
          </p:cNvPr>
          <p:cNvSpPr/>
          <p:nvPr/>
        </p:nvSpPr>
        <p:spPr>
          <a:xfrm>
            <a:off x="4541842" y="6530852"/>
            <a:ext cx="3291840" cy="502920"/>
          </a:xfrm>
          <a:prstGeom prst="roundRect">
            <a:avLst>
              <a:gd name="adj" fmla="val 49091"/>
            </a:avLst>
          </a:prstGeom>
          <a:solidFill>
            <a:srgbClr val="1B2951"/>
          </a:solidFill>
          <a:ln/>
        </p:spPr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3B1128E6-7417-71B6-D62E-BAC658BBF3E1}"/>
              </a:ext>
            </a:extLst>
          </p:cNvPr>
          <p:cNvSpPr/>
          <p:nvPr/>
        </p:nvSpPr>
        <p:spPr>
          <a:xfrm>
            <a:off x="4368986" y="6496774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Directeur  </a:t>
            </a:r>
            <a:r>
              <a:rPr lang="en-US" sz="1250" dirty="0">
                <a:solidFill>
                  <a:srgbClr val="AACB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comparatif</a:t>
            </a:r>
            <a:endParaRPr lang="en-US" sz="1250" dirty="0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A0957356-3425-8FC2-E956-C316744C81A5}"/>
              </a:ext>
            </a:extLst>
          </p:cNvPr>
          <p:cNvSpPr/>
          <p:nvPr/>
        </p:nvSpPr>
        <p:spPr>
          <a:xfrm>
            <a:off x="8099710" y="6479236"/>
            <a:ext cx="3291840" cy="502920"/>
          </a:xfrm>
          <a:prstGeom prst="roundRect">
            <a:avLst>
              <a:gd name="adj" fmla="val 49091"/>
            </a:avLst>
          </a:prstGeom>
          <a:solidFill>
            <a:srgbClr val="29B6D8"/>
          </a:solidFill>
          <a:ln/>
        </p:spPr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7889E32C-5EFE-D4C3-E864-E1E8456A8E6E}"/>
              </a:ext>
            </a:extLst>
          </p:cNvPr>
          <p:cNvSpPr/>
          <p:nvPr/>
        </p:nvSpPr>
        <p:spPr>
          <a:xfrm>
            <a:off x="7980866" y="6413325"/>
            <a:ext cx="32918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Administrateur  </a:t>
            </a:r>
            <a:r>
              <a:rPr lang="en-US" sz="1250" dirty="0">
                <a:solidFill>
                  <a:srgbClr val="1B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systemique</a:t>
            </a:r>
            <a:endParaRPr lang="en-US" sz="1250" dirty="0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4F20605E-9E0F-A8A8-6554-BD561FE86CC2}"/>
              </a:ext>
            </a:extLst>
          </p:cNvPr>
          <p:cNvSpPr/>
          <p:nvPr/>
        </p:nvSpPr>
        <p:spPr>
          <a:xfrm>
            <a:off x="209726" y="6537960"/>
            <a:ext cx="111573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SIGAF / ECI-Gest</a:t>
            </a:r>
            <a:endParaRPr lang="en-US" sz="900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838E6AFC-0B00-4AA8-8362-D22DA498F28E}"/>
              </a:ext>
            </a:extLst>
          </p:cNvPr>
          <p:cNvSpPr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8496E89-2706-DAD9-4002-3B57F5D35D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1952" y="1073790"/>
            <a:ext cx="7359417" cy="376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156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34440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solidFill>
            <a:srgbClr val="1B2951"/>
          </a:solidFill>
          <a:ln/>
        </p:spPr>
      </p:sp>
      <p:sp>
        <p:nvSpPr>
          <p:cNvPr id="4" name="Text 2"/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08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377440" y="0"/>
            <a:ext cx="95097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Comptabilite — Etat de Cessions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125835" y="1298447"/>
            <a:ext cx="12063117" cy="4775181"/>
          </a:xfrm>
          <a:prstGeom prst="roundRect">
            <a:avLst>
              <a:gd name="adj" fmla="val 1416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101600" dist="38100" dir="5400000" algn="bl" rotWithShape="0">
              <a:srgbClr val="000000">
                <a:alpha val="18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125835" y="6163516"/>
            <a:ext cx="11797438" cy="630936"/>
          </a:xfrm>
          <a:prstGeom prst="roundRect">
            <a:avLst>
              <a:gd name="adj" fmla="val 8000"/>
            </a:avLst>
          </a:prstGeom>
          <a:solidFill>
            <a:srgbClr val="1B2951"/>
          </a:solidFill>
          <a:ln/>
        </p:spPr>
      </p:sp>
      <p:sp>
        <p:nvSpPr>
          <p:cNvPr id="9" name="Shape 6"/>
          <p:cNvSpPr/>
          <p:nvPr/>
        </p:nvSpPr>
        <p:spPr>
          <a:xfrm>
            <a:off x="190010" y="6216030"/>
            <a:ext cx="502920" cy="502920"/>
          </a:xfrm>
          <a:prstGeom prst="ellipse">
            <a:avLst/>
          </a:prstGeom>
          <a:solidFill>
            <a:srgbClr val="29B6D8"/>
          </a:solidFill>
          <a:ln/>
        </p:spPr>
      </p:sp>
      <p:pic>
        <p:nvPicPr>
          <p:cNvPr id="10" name="Image 1" descr="/home/claude/pptx_sigaf/icone_compta_1B295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454" y="6339474"/>
            <a:ext cx="256032" cy="25603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773433" y="6227523"/>
            <a:ext cx="9784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Journaux alimentes automatiquement, Etat de Cessions par structure, Etat de Recouvrement Partenaire consolide et signe par le Directeur.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52ED6C0-301A-BC0D-B63E-6096D4BCA8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843" y="1341106"/>
            <a:ext cx="8375150" cy="46821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6DE1A3-DC65-289F-CF26-86A1FBDEB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0439F22-68BA-A311-90BB-EAD02B115AB1}"/>
              </a:ext>
            </a:extLst>
          </p:cNvPr>
          <p:cNvSpPr/>
          <p:nvPr/>
        </p:nvSpPr>
        <p:spPr>
          <a:xfrm>
            <a:off x="0" y="0"/>
            <a:ext cx="12188952" cy="1234440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3F5CC959-BD16-8E4C-0ACD-AF8834B8AC1D}"/>
              </a:ext>
            </a:extLst>
          </p:cNvPr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solidFill>
            <a:srgbClr val="1B2951"/>
          </a:solidFill>
          <a:ln/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AE93BCE-5528-CA21-30FD-01C59E9DC085}"/>
              </a:ext>
            </a:extLst>
          </p:cNvPr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08</a:t>
            </a:r>
            <a:endParaRPr lang="en-US" sz="1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31788E9-7E8B-C645-731A-D0822DA0EE3D}"/>
              </a:ext>
            </a:extLst>
          </p:cNvPr>
          <p:cNvSpPr/>
          <p:nvPr/>
        </p:nvSpPr>
        <p:spPr>
          <a:xfrm>
            <a:off x="2377440" y="0"/>
            <a:ext cx="95097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Comptabilite — Etat de Cessions</a:t>
            </a:r>
            <a:endParaRPr lang="en-US" sz="26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FC3D8BDB-16C5-5594-39A9-CB69AC47022E}"/>
              </a:ext>
            </a:extLst>
          </p:cNvPr>
          <p:cNvSpPr/>
          <p:nvPr/>
        </p:nvSpPr>
        <p:spPr>
          <a:xfrm>
            <a:off x="125835" y="1298447"/>
            <a:ext cx="12063117" cy="4775181"/>
          </a:xfrm>
          <a:prstGeom prst="roundRect">
            <a:avLst>
              <a:gd name="adj" fmla="val 1416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101600" dist="38100" dir="5400000" algn="bl" rotWithShape="0">
              <a:srgbClr val="000000">
                <a:alpha val="18000"/>
              </a:srgbClr>
            </a:outerShdw>
          </a:effectLst>
        </p:spPr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2387C11B-2ED1-D53F-DD64-C4F035AE709E}"/>
              </a:ext>
            </a:extLst>
          </p:cNvPr>
          <p:cNvSpPr/>
          <p:nvPr/>
        </p:nvSpPr>
        <p:spPr>
          <a:xfrm>
            <a:off x="125835" y="6163516"/>
            <a:ext cx="11797438" cy="630936"/>
          </a:xfrm>
          <a:prstGeom prst="roundRect">
            <a:avLst>
              <a:gd name="adj" fmla="val 8000"/>
            </a:avLst>
          </a:prstGeom>
          <a:solidFill>
            <a:srgbClr val="1B2951"/>
          </a:solidFill>
          <a:ln/>
        </p:spPr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894C470E-9694-690B-D783-4EC4BEAB217F}"/>
              </a:ext>
            </a:extLst>
          </p:cNvPr>
          <p:cNvSpPr/>
          <p:nvPr/>
        </p:nvSpPr>
        <p:spPr>
          <a:xfrm>
            <a:off x="190010" y="6216030"/>
            <a:ext cx="502920" cy="502920"/>
          </a:xfrm>
          <a:prstGeom prst="ellipse">
            <a:avLst/>
          </a:prstGeom>
          <a:solidFill>
            <a:srgbClr val="29B6D8"/>
          </a:solidFill>
          <a:ln/>
        </p:spPr>
      </p:sp>
      <p:pic>
        <p:nvPicPr>
          <p:cNvPr id="10" name="Image 1" descr="/home/claude/pptx_sigaf/icone_compta_1B2951.png">
            <a:extLst>
              <a:ext uri="{FF2B5EF4-FFF2-40B4-BE49-F238E27FC236}">
                <a16:creationId xmlns:a16="http://schemas.microsoft.com/office/drawing/2014/main" id="{EE63925D-7421-F798-B3D2-23B16D025B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454" y="6339474"/>
            <a:ext cx="256032" cy="256032"/>
          </a:xfrm>
          <a:prstGeom prst="rect">
            <a:avLst/>
          </a:prstGeom>
        </p:spPr>
      </p:pic>
      <p:sp>
        <p:nvSpPr>
          <p:cNvPr id="11" name="Text 7">
            <a:extLst>
              <a:ext uri="{FF2B5EF4-FFF2-40B4-BE49-F238E27FC236}">
                <a16:creationId xmlns:a16="http://schemas.microsoft.com/office/drawing/2014/main" id="{E193BED5-6ED5-19AF-BD00-804E30CA6697}"/>
              </a:ext>
            </a:extLst>
          </p:cNvPr>
          <p:cNvSpPr/>
          <p:nvPr/>
        </p:nvSpPr>
        <p:spPr>
          <a:xfrm>
            <a:off x="1773433" y="6227523"/>
            <a:ext cx="9784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Journaux alimentes automatiquement, Etat de Cessions par structure, Etat de Recouvrement Partenaire consolide et signe par le Directeur.</a:t>
            </a:r>
            <a:endParaRPr lang="en-US" sz="1250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F7D7E2BA-316E-743F-EDAF-468F4E1C36D7}"/>
              </a:ext>
            </a:extLst>
          </p:cNvPr>
          <p:cNvSpPr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B862CC3-966F-4A85-19F2-BE3E9ADE13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10" y="1357884"/>
            <a:ext cx="10422063" cy="46821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78084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0787C3-98CA-A737-6F0B-6B7B0EA89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FC64883-6ADD-4BFC-648C-ECFC7CE13498}"/>
              </a:ext>
            </a:extLst>
          </p:cNvPr>
          <p:cNvSpPr/>
          <p:nvPr/>
        </p:nvSpPr>
        <p:spPr>
          <a:xfrm>
            <a:off x="0" y="0"/>
            <a:ext cx="12188952" cy="1234440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A7683A48-C820-482A-ECF8-1A30D57133AA}"/>
              </a:ext>
            </a:extLst>
          </p:cNvPr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solidFill>
            <a:srgbClr val="1B2951"/>
          </a:solidFill>
          <a:ln/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A0FA2E3-E0F6-27DC-17EA-7324569F5777}"/>
              </a:ext>
            </a:extLst>
          </p:cNvPr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08</a:t>
            </a:r>
            <a:endParaRPr lang="en-US" sz="1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B677D00-807E-C110-2387-072D62AB05D3}"/>
              </a:ext>
            </a:extLst>
          </p:cNvPr>
          <p:cNvSpPr/>
          <p:nvPr/>
        </p:nvSpPr>
        <p:spPr>
          <a:xfrm>
            <a:off x="2377440" y="0"/>
            <a:ext cx="95097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Comptabilite — Etat de Cessions</a:t>
            </a:r>
            <a:endParaRPr lang="en-US" sz="26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EC36F235-E7B0-6763-A83F-D4181F44DCA7}"/>
              </a:ext>
            </a:extLst>
          </p:cNvPr>
          <p:cNvSpPr/>
          <p:nvPr/>
        </p:nvSpPr>
        <p:spPr>
          <a:xfrm>
            <a:off x="125835" y="1298447"/>
            <a:ext cx="12063117" cy="4775181"/>
          </a:xfrm>
          <a:prstGeom prst="roundRect">
            <a:avLst>
              <a:gd name="adj" fmla="val 1416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101600" dist="38100" dir="5400000" algn="bl" rotWithShape="0">
              <a:srgbClr val="000000">
                <a:alpha val="18000"/>
              </a:srgbClr>
            </a:outerShdw>
          </a:effectLst>
        </p:spPr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5180B943-BB07-ECE0-BBF1-7C4281AC374D}"/>
              </a:ext>
            </a:extLst>
          </p:cNvPr>
          <p:cNvSpPr/>
          <p:nvPr/>
        </p:nvSpPr>
        <p:spPr>
          <a:xfrm>
            <a:off x="125835" y="6163516"/>
            <a:ext cx="11797438" cy="630936"/>
          </a:xfrm>
          <a:prstGeom prst="roundRect">
            <a:avLst>
              <a:gd name="adj" fmla="val 8000"/>
            </a:avLst>
          </a:prstGeom>
          <a:solidFill>
            <a:srgbClr val="1B2951"/>
          </a:solidFill>
          <a:ln/>
        </p:spPr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C3E0901A-D267-EE41-2D6F-BFEDCC861E34}"/>
              </a:ext>
            </a:extLst>
          </p:cNvPr>
          <p:cNvSpPr/>
          <p:nvPr/>
        </p:nvSpPr>
        <p:spPr>
          <a:xfrm>
            <a:off x="190010" y="6216030"/>
            <a:ext cx="502920" cy="502920"/>
          </a:xfrm>
          <a:prstGeom prst="ellipse">
            <a:avLst/>
          </a:prstGeom>
          <a:solidFill>
            <a:srgbClr val="29B6D8"/>
          </a:solidFill>
          <a:ln/>
        </p:spPr>
      </p:sp>
      <p:pic>
        <p:nvPicPr>
          <p:cNvPr id="10" name="Image 1" descr="/home/claude/pptx_sigaf/icone_compta_1B2951.png">
            <a:extLst>
              <a:ext uri="{FF2B5EF4-FFF2-40B4-BE49-F238E27FC236}">
                <a16:creationId xmlns:a16="http://schemas.microsoft.com/office/drawing/2014/main" id="{87B5F728-4A7C-806C-1738-89422FB917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454" y="6339474"/>
            <a:ext cx="256032" cy="256032"/>
          </a:xfrm>
          <a:prstGeom prst="rect">
            <a:avLst/>
          </a:prstGeom>
        </p:spPr>
      </p:pic>
      <p:sp>
        <p:nvSpPr>
          <p:cNvPr id="11" name="Text 7">
            <a:extLst>
              <a:ext uri="{FF2B5EF4-FFF2-40B4-BE49-F238E27FC236}">
                <a16:creationId xmlns:a16="http://schemas.microsoft.com/office/drawing/2014/main" id="{9FEC0D79-8DCF-576D-0CDE-163BF1C0B437}"/>
              </a:ext>
            </a:extLst>
          </p:cNvPr>
          <p:cNvSpPr/>
          <p:nvPr/>
        </p:nvSpPr>
        <p:spPr>
          <a:xfrm>
            <a:off x="1773433" y="6227523"/>
            <a:ext cx="9784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Journaux alimentes automatiquement, Etat de Cessions par structure, Etat de Recouvrement Partenaire consolide et signe par le Directeur.</a:t>
            </a:r>
            <a:endParaRPr lang="en-US" sz="1250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BE204478-73B2-56D3-64C3-323D9205D041}"/>
              </a:ext>
            </a:extLst>
          </p:cNvPr>
          <p:cNvSpPr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19D799A-4531-B530-37D5-B9272E1837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10" y="1357884"/>
            <a:ext cx="10422063" cy="46821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519804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68CA19-4954-10F3-BDB0-0B98A3520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0D8779F-03B3-9C04-58D6-73DE1D15246A}"/>
              </a:ext>
            </a:extLst>
          </p:cNvPr>
          <p:cNvSpPr/>
          <p:nvPr/>
        </p:nvSpPr>
        <p:spPr>
          <a:xfrm>
            <a:off x="0" y="0"/>
            <a:ext cx="12188952" cy="1234440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9DA0D27E-BCA8-381E-AA3E-1D233FEFDBAB}"/>
              </a:ext>
            </a:extLst>
          </p:cNvPr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solidFill>
            <a:srgbClr val="1B2951"/>
          </a:solidFill>
          <a:ln/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89F4721-2C80-95E8-193F-57F8F3258BD6}"/>
              </a:ext>
            </a:extLst>
          </p:cNvPr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08</a:t>
            </a:r>
            <a:endParaRPr lang="en-US" sz="1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D9E3BDC-97F5-F47F-C051-31EA7436B7BF}"/>
              </a:ext>
            </a:extLst>
          </p:cNvPr>
          <p:cNvSpPr/>
          <p:nvPr/>
        </p:nvSpPr>
        <p:spPr>
          <a:xfrm>
            <a:off x="2377440" y="0"/>
            <a:ext cx="95097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Comptabilite — Etat de Cessions</a:t>
            </a:r>
            <a:endParaRPr lang="en-US" sz="26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62CD45B1-0702-4BBE-6324-453BDE1535EE}"/>
              </a:ext>
            </a:extLst>
          </p:cNvPr>
          <p:cNvSpPr/>
          <p:nvPr/>
        </p:nvSpPr>
        <p:spPr>
          <a:xfrm>
            <a:off x="50334" y="1298447"/>
            <a:ext cx="6207853" cy="4775181"/>
          </a:xfrm>
          <a:prstGeom prst="roundRect">
            <a:avLst>
              <a:gd name="adj" fmla="val 1416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101600" dist="38100" dir="5400000" algn="bl" rotWithShape="0">
              <a:srgbClr val="000000">
                <a:alpha val="18000"/>
              </a:srgbClr>
            </a:outerShdw>
          </a:effectLst>
        </p:spPr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33991EE4-81C6-6984-62D1-39763D8FDBED}"/>
              </a:ext>
            </a:extLst>
          </p:cNvPr>
          <p:cNvSpPr/>
          <p:nvPr/>
        </p:nvSpPr>
        <p:spPr>
          <a:xfrm>
            <a:off x="125835" y="6163516"/>
            <a:ext cx="11797438" cy="630936"/>
          </a:xfrm>
          <a:prstGeom prst="roundRect">
            <a:avLst>
              <a:gd name="adj" fmla="val 8000"/>
            </a:avLst>
          </a:prstGeom>
          <a:solidFill>
            <a:srgbClr val="1B2951"/>
          </a:solidFill>
          <a:ln/>
        </p:spPr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F0DE2801-7332-CF55-4330-004EA710BD19}"/>
              </a:ext>
            </a:extLst>
          </p:cNvPr>
          <p:cNvSpPr/>
          <p:nvPr/>
        </p:nvSpPr>
        <p:spPr>
          <a:xfrm>
            <a:off x="190010" y="6216030"/>
            <a:ext cx="502920" cy="502920"/>
          </a:xfrm>
          <a:prstGeom prst="ellipse">
            <a:avLst/>
          </a:prstGeom>
          <a:solidFill>
            <a:srgbClr val="29B6D8"/>
          </a:solidFill>
          <a:ln/>
        </p:spPr>
      </p:sp>
      <p:pic>
        <p:nvPicPr>
          <p:cNvPr id="10" name="Image 1" descr="/home/claude/pptx_sigaf/icone_compta_1B2951.png">
            <a:extLst>
              <a:ext uri="{FF2B5EF4-FFF2-40B4-BE49-F238E27FC236}">
                <a16:creationId xmlns:a16="http://schemas.microsoft.com/office/drawing/2014/main" id="{63C40D49-90DC-4BAD-1644-3DC79A07A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454" y="6339474"/>
            <a:ext cx="256032" cy="256032"/>
          </a:xfrm>
          <a:prstGeom prst="rect">
            <a:avLst/>
          </a:prstGeom>
        </p:spPr>
      </p:pic>
      <p:sp>
        <p:nvSpPr>
          <p:cNvPr id="11" name="Text 7">
            <a:extLst>
              <a:ext uri="{FF2B5EF4-FFF2-40B4-BE49-F238E27FC236}">
                <a16:creationId xmlns:a16="http://schemas.microsoft.com/office/drawing/2014/main" id="{DA486753-D675-2269-BE68-0DEA90BEE5FB}"/>
              </a:ext>
            </a:extLst>
          </p:cNvPr>
          <p:cNvSpPr/>
          <p:nvPr/>
        </p:nvSpPr>
        <p:spPr>
          <a:xfrm>
            <a:off x="1773433" y="6227523"/>
            <a:ext cx="9784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Journaux alimentes automatiquement, Etat de Cessions par structure, Etat de Recouvrement Partenaire consolide et signe par le Directeur.</a:t>
            </a:r>
            <a:endParaRPr lang="en-US" sz="1250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7F30A52E-415E-8A21-BD39-4E6CE23CE025}"/>
              </a:ext>
            </a:extLst>
          </p:cNvPr>
          <p:cNvSpPr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8CCC274-EA72-8136-F947-15599987A6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10" y="1420755"/>
            <a:ext cx="6059788" cy="36881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47979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F79554-E0D5-00F2-F11A-8DF962386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B2143CE-2BBE-BF22-08CD-072D20251F92}"/>
              </a:ext>
            </a:extLst>
          </p:cNvPr>
          <p:cNvSpPr/>
          <p:nvPr/>
        </p:nvSpPr>
        <p:spPr>
          <a:xfrm>
            <a:off x="0" y="0"/>
            <a:ext cx="12188952" cy="817928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25FBCA16-17C2-73B4-6AD0-FEF66A7E2790}"/>
              </a:ext>
            </a:extLst>
          </p:cNvPr>
          <p:cNvSpPr/>
          <p:nvPr/>
        </p:nvSpPr>
        <p:spPr>
          <a:xfrm>
            <a:off x="0" y="0"/>
            <a:ext cx="2103120" cy="817928"/>
          </a:xfrm>
          <a:prstGeom prst="rect">
            <a:avLst/>
          </a:prstGeom>
          <a:solidFill>
            <a:srgbClr val="1B2951"/>
          </a:solidFill>
          <a:ln/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A7F4CAB-B9AF-1B74-9BBE-76115AE177C7}"/>
              </a:ext>
            </a:extLst>
          </p:cNvPr>
          <p:cNvSpPr/>
          <p:nvPr/>
        </p:nvSpPr>
        <p:spPr>
          <a:xfrm>
            <a:off x="0" y="0"/>
            <a:ext cx="2103120" cy="817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08</a:t>
            </a:r>
            <a:endParaRPr lang="en-US" sz="1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CE5A440-CF54-07F2-9C09-7EFF33378DC4}"/>
              </a:ext>
            </a:extLst>
          </p:cNvPr>
          <p:cNvSpPr/>
          <p:nvPr/>
        </p:nvSpPr>
        <p:spPr>
          <a:xfrm>
            <a:off x="2377440" y="0"/>
            <a:ext cx="9509760" cy="817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Comptabilite — Etat de Cessions</a:t>
            </a:r>
            <a:endParaRPr lang="en-US" sz="26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3CFD31CF-B8D2-9838-2EBD-306206AD11E0}"/>
              </a:ext>
            </a:extLst>
          </p:cNvPr>
          <p:cNvSpPr/>
          <p:nvPr/>
        </p:nvSpPr>
        <p:spPr>
          <a:xfrm>
            <a:off x="92279" y="870443"/>
            <a:ext cx="6298751" cy="5203186"/>
          </a:xfrm>
          <a:prstGeom prst="roundRect">
            <a:avLst>
              <a:gd name="adj" fmla="val 1416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101600" dist="38100" dir="5400000" algn="bl" rotWithShape="0">
              <a:srgbClr val="000000">
                <a:alpha val="18000"/>
              </a:srgbClr>
            </a:outerShdw>
          </a:effectLst>
        </p:spPr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187D8473-3526-2EA4-474A-93771F4C1159}"/>
              </a:ext>
            </a:extLst>
          </p:cNvPr>
          <p:cNvSpPr/>
          <p:nvPr/>
        </p:nvSpPr>
        <p:spPr>
          <a:xfrm>
            <a:off x="125835" y="6163516"/>
            <a:ext cx="11797438" cy="630936"/>
          </a:xfrm>
          <a:prstGeom prst="roundRect">
            <a:avLst>
              <a:gd name="adj" fmla="val 8000"/>
            </a:avLst>
          </a:prstGeom>
          <a:solidFill>
            <a:srgbClr val="1B2951"/>
          </a:solidFill>
          <a:ln/>
        </p:spPr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C3B6CC7B-A989-3A75-00E9-615A2E8E0CF6}"/>
              </a:ext>
            </a:extLst>
          </p:cNvPr>
          <p:cNvSpPr/>
          <p:nvPr/>
        </p:nvSpPr>
        <p:spPr>
          <a:xfrm>
            <a:off x="190010" y="6216030"/>
            <a:ext cx="502920" cy="502920"/>
          </a:xfrm>
          <a:prstGeom prst="ellipse">
            <a:avLst/>
          </a:prstGeom>
          <a:solidFill>
            <a:srgbClr val="29B6D8"/>
          </a:solidFill>
          <a:ln/>
        </p:spPr>
      </p:sp>
      <p:pic>
        <p:nvPicPr>
          <p:cNvPr id="10" name="Image 1" descr="/home/claude/pptx_sigaf/icone_compta_1B2951.png">
            <a:extLst>
              <a:ext uri="{FF2B5EF4-FFF2-40B4-BE49-F238E27FC236}">
                <a16:creationId xmlns:a16="http://schemas.microsoft.com/office/drawing/2014/main" id="{66CA3A81-69F9-F110-9C91-C8EF95797B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454" y="6339474"/>
            <a:ext cx="256032" cy="256032"/>
          </a:xfrm>
          <a:prstGeom prst="rect">
            <a:avLst/>
          </a:prstGeom>
        </p:spPr>
      </p:pic>
      <p:sp>
        <p:nvSpPr>
          <p:cNvPr id="11" name="Text 7">
            <a:extLst>
              <a:ext uri="{FF2B5EF4-FFF2-40B4-BE49-F238E27FC236}">
                <a16:creationId xmlns:a16="http://schemas.microsoft.com/office/drawing/2014/main" id="{636E217E-4567-1979-7BE8-45F64345139D}"/>
              </a:ext>
            </a:extLst>
          </p:cNvPr>
          <p:cNvSpPr/>
          <p:nvPr/>
        </p:nvSpPr>
        <p:spPr>
          <a:xfrm>
            <a:off x="1773433" y="6227523"/>
            <a:ext cx="9784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Journaux alimentes automatiquement, Etat de Cessions par structure, Etat de Recouvrement Partenaire consolide et signe par le Directeur.</a:t>
            </a:r>
            <a:endParaRPr lang="en-US" sz="1250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B0093816-ABE2-CA6F-3D47-3FC29340591A}"/>
              </a:ext>
            </a:extLst>
          </p:cNvPr>
          <p:cNvSpPr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BB9A956-9F8B-EE2C-36B3-7337DBDA06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8" y="907815"/>
            <a:ext cx="6298751" cy="513225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426964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E9B591-D646-DDD8-6B2A-76B54083A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25D3213-88BA-F56E-7084-963951C899DF}"/>
              </a:ext>
            </a:extLst>
          </p:cNvPr>
          <p:cNvSpPr/>
          <p:nvPr/>
        </p:nvSpPr>
        <p:spPr>
          <a:xfrm>
            <a:off x="0" y="0"/>
            <a:ext cx="12188952" cy="1234440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3171FB63-95AD-88F1-65FF-631968561F2F}"/>
              </a:ext>
            </a:extLst>
          </p:cNvPr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solidFill>
            <a:srgbClr val="1B2951"/>
          </a:solidFill>
          <a:ln/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399A4F0-363E-872C-1EC6-D2A7A2A69E8E}"/>
              </a:ext>
            </a:extLst>
          </p:cNvPr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08</a:t>
            </a:r>
            <a:endParaRPr lang="en-US" sz="1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5165327-0B9B-DA19-199A-17A34E799955}"/>
              </a:ext>
            </a:extLst>
          </p:cNvPr>
          <p:cNvSpPr/>
          <p:nvPr/>
        </p:nvSpPr>
        <p:spPr>
          <a:xfrm>
            <a:off x="2377440" y="0"/>
            <a:ext cx="95097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Comptabilite — Etat de Cessions</a:t>
            </a:r>
            <a:endParaRPr lang="en-US" sz="26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F0ADD95D-507A-F4EE-9ED1-EC25D00F069E}"/>
              </a:ext>
            </a:extLst>
          </p:cNvPr>
          <p:cNvSpPr/>
          <p:nvPr/>
        </p:nvSpPr>
        <p:spPr>
          <a:xfrm>
            <a:off x="125835" y="1298447"/>
            <a:ext cx="8556771" cy="4775181"/>
          </a:xfrm>
          <a:prstGeom prst="roundRect">
            <a:avLst>
              <a:gd name="adj" fmla="val 1416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101600" dist="38100" dir="5400000" algn="bl" rotWithShape="0">
              <a:srgbClr val="000000">
                <a:alpha val="18000"/>
              </a:srgbClr>
            </a:outerShdw>
          </a:effectLst>
        </p:spPr>
      </p:sp>
      <p:pic>
        <p:nvPicPr>
          <p:cNvPr id="7" name="Image 0" descr="/home/claude/pptx_sigaf/captures/capture_compta.png">
            <a:extLst>
              <a:ext uri="{FF2B5EF4-FFF2-40B4-BE49-F238E27FC236}">
                <a16:creationId xmlns:a16="http://schemas.microsoft.com/office/drawing/2014/main" id="{2A7A9216-C284-009C-693E-5DD3A1C1E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454" y="1371599"/>
            <a:ext cx="8100704" cy="4542639"/>
          </a:xfrm>
          <a:prstGeom prst="rect">
            <a:avLst/>
          </a:prstGeom>
        </p:spPr>
      </p:pic>
      <p:sp>
        <p:nvSpPr>
          <p:cNvPr id="8" name="Shape 5">
            <a:extLst>
              <a:ext uri="{FF2B5EF4-FFF2-40B4-BE49-F238E27FC236}">
                <a16:creationId xmlns:a16="http://schemas.microsoft.com/office/drawing/2014/main" id="{18FBF56D-B8E1-B38C-F4F5-CAE08B503190}"/>
              </a:ext>
            </a:extLst>
          </p:cNvPr>
          <p:cNvSpPr/>
          <p:nvPr/>
        </p:nvSpPr>
        <p:spPr>
          <a:xfrm>
            <a:off x="125835" y="6163516"/>
            <a:ext cx="11797438" cy="630936"/>
          </a:xfrm>
          <a:prstGeom prst="roundRect">
            <a:avLst>
              <a:gd name="adj" fmla="val 8000"/>
            </a:avLst>
          </a:prstGeom>
          <a:solidFill>
            <a:srgbClr val="1B2951"/>
          </a:solidFill>
          <a:ln/>
        </p:spPr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C4FF13D0-2FEC-F6CD-835B-9B848408A405}"/>
              </a:ext>
            </a:extLst>
          </p:cNvPr>
          <p:cNvSpPr/>
          <p:nvPr/>
        </p:nvSpPr>
        <p:spPr>
          <a:xfrm>
            <a:off x="190010" y="6216030"/>
            <a:ext cx="502920" cy="502920"/>
          </a:xfrm>
          <a:prstGeom prst="ellipse">
            <a:avLst/>
          </a:prstGeom>
          <a:solidFill>
            <a:srgbClr val="29B6D8"/>
          </a:solidFill>
          <a:ln/>
        </p:spPr>
      </p:sp>
      <p:pic>
        <p:nvPicPr>
          <p:cNvPr id="10" name="Image 1" descr="/home/claude/pptx_sigaf/icone_compta_1B2951.png">
            <a:extLst>
              <a:ext uri="{FF2B5EF4-FFF2-40B4-BE49-F238E27FC236}">
                <a16:creationId xmlns:a16="http://schemas.microsoft.com/office/drawing/2014/main" id="{5558D7F4-3750-68FF-6F53-8C68167AC1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54" y="6339474"/>
            <a:ext cx="256032" cy="256032"/>
          </a:xfrm>
          <a:prstGeom prst="rect">
            <a:avLst/>
          </a:prstGeom>
        </p:spPr>
      </p:pic>
      <p:sp>
        <p:nvSpPr>
          <p:cNvPr id="11" name="Text 7">
            <a:extLst>
              <a:ext uri="{FF2B5EF4-FFF2-40B4-BE49-F238E27FC236}">
                <a16:creationId xmlns:a16="http://schemas.microsoft.com/office/drawing/2014/main" id="{889980D8-2BFF-941D-AD55-E12834425FFD}"/>
              </a:ext>
            </a:extLst>
          </p:cNvPr>
          <p:cNvSpPr/>
          <p:nvPr/>
        </p:nvSpPr>
        <p:spPr>
          <a:xfrm>
            <a:off x="1773433" y="6227523"/>
            <a:ext cx="9784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Journaux alimentes automatiquement, Etat de Cessions par structure, Etat de Recouvrement Partenaire consolide et signe par le Directeur.</a:t>
            </a:r>
            <a:endParaRPr lang="en-US" sz="1250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2B51A458-68B6-F4C1-1485-9E0F72D1E20A}"/>
              </a:ext>
            </a:extLst>
          </p:cNvPr>
          <p:cNvSpPr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9551784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4C8B14-104B-257B-145D-93ED58482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05D0380-C42C-5563-2775-C1200D4986E7}"/>
              </a:ext>
            </a:extLst>
          </p:cNvPr>
          <p:cNvSpPr/>
          <p:nvPr/>
        </p:nvSpPr>
        <p:spPr>
          <a:xfrm>
            <a:off x="0" y="0"/>
            <a:ext cx="12188952" cy="855677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5269A751-4D81-D459-009C-10939FC9D146}"/>
              </a:ext>
            </a:extLst>
          </p:cNvPr>
          <p:cNvSpPr/>
          <p:nvPr/>
        </p:nvSpPr>
        <p:spPr>
          <a:xfrm>
            <a:off x="0" y="0"/>
            <a:ext cx="2103120" cy="855677"/>
          </a:xfrm>
          <a:prstGeom prst="rect">
            <a:avLst/>
          </a:prstGeom>
          <a:solidFill>
            <a:srgbClr val="1B2951"/>
          </a:solidFill>
          <a:ln/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97B2ABB-CF30-AA92-F705-971B86BCE166}"/>
              </a:ext>
            </a:extLst>
          </p:cNvPr>
          <p:cNvSpPr/>
          <p:nvPr/>
        </p:nvSpPr>
        <p:spPr>
          <a:xfrm>
            <a:off x="0" y="0"/>
            <a:ext cx="2103120" cy="90819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08</a:t>
            </a:r>
            <a:endParaRPr lang="en-US" sz="1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EA79C2B-E83C-C868-D631-B1D8FEC256E7}"/>
              </a:ext>
            </a:extLst>
          </p:cNvPr>
          <p:cNvSpPr/>
          <p:nvPr/>
        </p:nvSpPr>
        <p:spPr>
          <a:xfrm>
            <a:off x="2377440" y="0"/>
            <a:ext cx="9509760" cy="85567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Fonctionement</a:t>
            </a: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 des états de cessions </a:t>
            </a:r>
            <a:r>
              <a:rPr lang="en-US" sz="26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automatisés</a:t>
            </a:r>
            <a:endParaRPr lang="en-US" sz="26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E846B335-5438-F821-73A0-64213CC7C31A}"/>
              </a:ext>
            </a:extLst>
          </p:cNvPr>
          <p:cNvSpPr/>
          <p:nvPr/>
        </p:nvSpPr>
        <p:spPr>
          <a:xfrm>
            <a:off x="83891" y="1216405"/>
            <a:ext cx="8548382" cy="4312858"/>
          </a:xfrm>
          <a:prstGeom prst="roundRect">
            <a:avLst>
              <a:gd name="adj" fmla="val 1416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  <a:effectLst>
            <a:outerShdw blurRad="101600" dist="38100" dir="5400000" algn="bl" rotWithShape="0">
              <a:srgbClr val="000000">
                <a:alpha val="18000"/>
              </a:srgbClr>
            </a:outerShdw>
          </a:effectLst>
        </p:spPr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4CA32839-5E06-12DA-9F82-15BCF820E85E}"/>
              </a:ext>
            </a:extLst>
          </p:cNvPr>
          <p:cNvSpPr/>
          <p:nvPr/>
        </p:nvSpPr>
        <p:spPr>
          <a:xfrm>
            <a:off x="125835" y="6163516"/>
            <a:ext cx="11797438" cy="630936"/>
          </a:xfrm>
          <a:prstGeom prst="roundRect">
            <a:avLst>
              <a:gd name="adj" fmla="val 8000"/>
            </a:avLst>
          </a:prstGeom>
          <a:solidFill>
            <a:srgbClr val="1B2951"/>
          </a:solidFill>
          <a:ln/>
        </p:spPr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DD1F2A40-8058-222B-F9C8-814A24072F62}"/>
              </a:ext>
            </a:extLst>
          </p:cNvPr>
          <p:cNvSpPr/>
          <p:nvPr/>
        </p:nvSpPr>
        <p:spPr>
          <a:xfrm>
            <a:off x="190010" y="6216030"/>
            <a:ext cx="502920" cy="502920"/>
          </a:xfrm>
          <a:prstGeom prst="ellipse">
            <a:avLst/>
          </a:prstGeom>
          <a:solidFill>
            <a:srgbClr val="29B6D8"/>
          </a:solidFill>
          <a:ln/>
        </p:spPr>
      </p:sp>
      <p:pic>
        <p:nvPicPr>
          <p:cNvPr id="10" name="Image 1" descr="/home/claude/pptx_sigaf/icone_compta_1B2951.png">
            <a:extLst>
              <a:ext uri="{FF2B5EF4-FFF2-40B4-BE49-F238E27FC236}">
                <a16:creationId xmlns:a16="http://schemas.microsoft.com/office/drawing/2014/main" id="{4F79E43D-3313-4DAF-FE10-EEEC84276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454" y="6339474"/>
            <a:ext cx="256032" cy="256032"/>
          </a:xfrm>
          <a:prstGeom prst="rect">
            <a:avLst/>
          </a:prstGeom>
        </p:spPr>
      </p:pic>
      <p:sp>
        <p:nvSpPr>
          <p:cNvPr id="11" name="Text 7">
            <a:extLst>
              <a:ext uri="{FF2B5EF4-FFF2-40B4-BE49-F238E27FC236}">
                <a16:creationId xmlns:a16="http://schemas.microsoft.com/office/drawing/2014/main" id="{C278F0C8-2474-FD72-4A63-842F0745944D}"/>
              </a:ext>
            </a:extLst>
          </p:cNvPr>
          <p:cNvSpPr/>
          <p:nvPr/>
        </p:nvSpPr>
        <p:spPr>
          <a:xfrm>
            <a:off x="1773433" y="6227523"/>
            <a:ext cx="9784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Journaux alimentes automatiquement, Etat de Cessions par structure, Etat de Recouvrement Partenaire consolide et signe par le Directeur.</a:t>
            </a:r>
            <a:endParaRPr lang="en-US" sz="1250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73E3A496-C342-A420-7BE7-7537EDC09ECA}"/>
              </a:ext>
            </a:extLst>
          </p:cNvPr>
          <p:cNvSpPr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F47416CD-D02A-B120-DA98-747A2B88B0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011" y="1328737"/>
            <a:ext cx="8442262" cy="420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4097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234440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solidFill>
            <a:srgbClr val="1B2951"/>
          </a:solidFill>
          <a:ln/>
        </p:spPr>
      </p:sp>
      <p:sp>
        <p:nvSpPr>
          <p:cNvPr id="4" name="Text 2"/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09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2377440" y="0"/>
            <a:ext cx="95097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Tracabilite &amp; Securite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548640" y="1737360"/>
            <a:ext cx="640080" cy="640080"/>
          </a:xfrm>
          <a:prstGeom prst="ellipse">
            <a:avLst/>
          </a:prstGeom>
          <a:solidFill>
            <a:srgbClr val="E3F6FA"/>
          </a:solidFill>
          <a:ln/>
        </p:spPr>
      </p:sp>
      <p:pic>
        <p:nvPicPr>
          <p:cNvPr id="7" name="Image 0" descr="/home/claude/pptx_sigaf/icone_tracabilite_1C8FA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16" y="1888236"/>
            <a:ext cx="338328" cy="33832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371600" y="182880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Tracabilite directe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548640" y="251460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Chaque table principale enregistre qui a cree ou modifie une donnee, et quand — dans la meme operation, jamais une etape separee.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548640" y="3749040"/>
            <a:ext cx="5120640" cy="1188720"/>
          </a:xfrm>
          <a:prstGeom prst="roundRect">
            <a:avLst>
              <a:gd name="adj" fmla="val 6154"/>
            </a:avLst>
          </a:prstGeom>
          <a:solidFill>
            <a:srgbClr val="E3F6FA"/>
          </a:solidFill>
          <a:ln/>
        </p:spPr>
      </p:sp>
      <p:sp>
        <p:nvSpPr>
          <p:cNvPr id="11" name="Text 8"/>
          <p:cNvSpPr/>
          <p:nvPr/>
        </p:nvSpPr>
        <p:spPr>
          <a:xfrm>
            <a:off x="777240" y="3931920"/>
            <a:ext cx="4663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1B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Journal d'audit filtre par role : chacun ne voit que son perimetre.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492240" y="1737360"/>
            <a:ext cx="640080" cy="640080"/>
          </a:xfrm>
          <a:prstGeom prst="ellipse">
            <a:avLst/>
          </a:prstGeom>
          <a:solidFill>
            <a:srgbClr val="29B6D8"/>
          </a:solidFill>
          <a:ln/>
        </p:spPr>
      </p:sp>
      <p:pic>
        <p:nvPicPr>
          <p:cNvPr id="13" name="Image 1" descr="/home/claude/pptx_sigaf/icone_securite_FFFFF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3116" y="1888236"/>
            <a:ext cx="338328" cy="33832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315200" y="182880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Securite des acces</a:t>
            </a:r>
            <a:endParaRPr lang="en-US" sz="1700" dirty="0"/>
          </a:p>
        </p:txBody>
      </p:sp>
      <p:sp>
        <p:nvSpPr>
          <p:cNvPr id="15" name="Shape 11"/>
          <p:cNvSpPr/>
          <p:nvPr/>
        </p:nvSpPr>
        <p:spPr>
          <a:xfrm>
            <a:off x="6492240" y="2514600"/>
            <a:ext cx="320040" cy="320040"/>
          </a:xfrm>
          <a:prstGeom prst="ellipse">
            <a:avLst/>
          </a:prstGeom>
          <a:solidFill>
            <a:srgbClr val="E3F6FA"/>
          </a:solidFill>
          <a:ln/>
        </p:spPr>
      </p:sp>
      <p:pic>
        <p:nvPicPr>
          <p:cNvPr id="16" name="Image 2" descr="/home/claude/pptx_sigaf/icone_check_1C8FA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5392" y="2587752"/>
            <a:ext cx="173736" cy="173736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949440" y="2468880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Mots de passe hashes (bcrypt) — jamais en clair.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6492240" y="3172968"/>
            <a:ext cx="320040" cy="320040"/>
          </a:xfrm>
          <a:prstGeom prst="ellipse">
            <a:avLst/>
          </a:prstGeom>
          <a:solidFill>
            <a:srgbClr val="E3F6FA"/>
          </a:solidFill>
          <a:ln/>
        </p:spPr>
      </p:sp>
      <p:pic>
        <p:nvPicPr>
          <p:cNvPr id="19" name="Image 3" descr="/home/claude/pptx_sigaf/icone_check_1C8FA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5392" y="3246120"/>
            <a:ext cx="173736" cy="173736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6949440" y="3127248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methodes de connexion (voir session 03).</a:t>
            </a:r>
            <a:endParaRPr lang="en-US" sz="1200" dirty="0"/>
          </a:p>
        </p:txBody>
      </p:sp>
      <p:sp>
        <p:nvSpPr>
          <p:cNvPr id="21" name="Shape 15"/>
          <p:cNvSpPr/>
          <p:nvPr/>
        </p:nvSpPr>
        <p:spPr>
          <a:xfrm>
            <a:off x="6492240" y="3831336"/>
            <a:ext cx="320040" cy="320040"/>
          </a:xfrm>
          <a:prstGeom prst="ellipse">
            <a:avLst/>
          </a:prstGeom>
          <a:solidFill>
            <a:srgbClr val="E3F6FA"/>
          </a:solidFill>
          <a:ln/>
        </p:spPr>
      </p:sp>
      <p:pic>
        <p:nvPicPr>
          <p:cNvPr id="22" name="Image 4" descr="/home/claude/pptx_sigaf/icone_check_1C8FA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5392" y="3904488"/>
            <a:ext cx="173736" cy="173736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6949440" y="3785616"/>
            <a:ext cx="4663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Carte perdue : regeneree immediatement, l'ancienne devient inutilisable.</a:t>
            </a:r>
            <a:endParaRPr lang="en-US" sz="1200" dirty="0"/>
          </a:p>
        </p:txBody>
      </p:sp>
      <p:sp>
        <p:nvSpPr>
          <p:cNvPr id="24" name="Text 17"/>
          <p:cNvSpPr/>
          <p:nvPr/>
        </p:nvSpPr>
        <p:spPr>
          <a:xfrm>
            <a:off x="457200" y="65379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SIGAF / ECI-Gest</a:t>
            </a:r>
            <a:endParaRPr lang="en-US" sz="900" dirty="0"/>
          </a:p>
        </p:txBody>
      </p:sp>
      <p:sp>
        <p:nvSpPr>
          <p:cNvPr id="25" name="Text 18"/>
          <p:cNvSpPr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36E8A8-5AAC-1ED9-FE90-1D06A98DE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F8D6FEC-E674-24ED-54C2-3E9A784E3D01}"/>
              </a:ext>
            </a:extLst>
          </p:cNvPr>
          <p:cNvSpPr/>
          <p:nvPr/>
        </p:nvSpPr>
        <p:spPr>
          <a:xfrm>
            <a:off x="0" y="0"/>
            <a:ext cx="12188952" cy="1234440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1B0699A1-A149-328C-7302-56219E503A26}"/>
              </a:ext>
            </a:extLst>
          </p:cNvPr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solidFill>
            <a:srgbClr val="1B2951"/>
          </a:solidFill>
          <a:ln/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9FF6B56-EA61-BF01-0EE2-C1C80E625C5A}"/>
              </a:ext>
            </a:extLst>
          </p:cNvPr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09</a:t>
            </a:r>
            <a:endParaRPr lang="en-US" sz="1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049B082-5A89-6ACA-8EDF-F8B20145A285}"/>
              </a:ext>
            </a:extLst>
          </p:cNvPr>
          <p:cNvSpPr/>
          <p:nvPr/>
        </p:nvSpPr>
        <p:spPr>
          <a:xfrm>
            <a:off x="2377440" y="0"/>
            <a:ext cx="95097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Tracabilite &amp; Securite</a:t>
            </a:r>
            <a:endParaRPr lang="en-US" sz="26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41636DF4-3FA1-3C81-D3DF-6514C268FCD3}"/>
              </a:ext>
            </a:extLst>
          </p:cNvPr>
          <p:cNvSpPr/>
          <p:nvPr/>
        </p:nvSpPr>
        <p:spPr>
          <a:xfrm>
            <a:off x="548640" y="1737360"/>
            <a:ext cx="640080" cy="640080"/>
          </a:xfrm>
          <a:prstGeom prst="ellipse">
            <a:avLst/>
          </a:prstGeom>
          <a:solidFill>
            <a:srgbClr val="E3F6FA"/>
          </a:solidFill>
          <a:ln/>
        </p:spPr>
      </p:sp>
      <p:pic>
        <p:nvPicPr>
          <p:cNvPr id="7" name="Image 0" descr="/home/claude/pptx_sigaf/icone_tracabilite_1C8FAE.png">
            <a:extLst>
              <a:ext uri="{FF2B5EF4-FFF2-40B4-BE49-F238E27FC236}">
                <a16:creationId xmlns:a16="http://schemas.microsoft.com/office/drawing/2014/main" id="{4E68CF8D-41FA-4B6D-CEC7-D0E2CEDCA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16" y="1888236"/>
            <a:ext cx="338328" cy="338328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9AF4B0B4-A9DC-370F-40E8-82558B4D8F97}"/>
              </a:ext>
            </a:extLst>
          </p:cNvPr>
          <p:cNvSpPr/>
          <p:nvPr/>
        </p:nvSpPr>
        <p:spPr>
          <a:xfrm>
            <a:off x="1371600" y="182880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Tracabilite directe</a:t>
            </a:r>
            <a:endParaRPr lang="en-US" sz="1700" dirty="0"/>
          </a:p>
        </p:txBody>
      </p:sp>
      <p:pic>
        <p:nvPicPr>
          <p:cNvPr id="13" name="Image 1" descr="/home/claude/pptx_sigaf/icone_securite_FFFFFF.png">
            <a:extLst>
              <a:ext uri="{FF2B5EF4-FFF2-40B4-BE49-F238E27FC236}">
                <a16:creationId xmlns:a16="http://schemas.microsoft.com/office/drawing/2014/main" id="{967A0D6B-8EDE-49FD-8608-9E93734319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3116" y="1888236"/>
            <a:ext cx="338328" cy="338328"/>
          </a:xfrm>
          <a:prstGeom prst="rect">
            <a:avLst/>
          </a:prstGeom>
        </p:spPr>
      </p:pic>
      <p:sp>
        <p:nvSpPr>
          <p:cNvPr id="24" name="Text 17">
            <a:extLst>
              <a:ext uri="{FF2B5EF4-FFF2-40B4-BE49-F238E27FC236}">
                <a16:creationId xmlns:a16="http://schemas.microsoft.com/office/drawing/2014/main" id="{345A9AAF-65F7-3A82-1BC5-8BB6FAA2D96B}"/>
              </a:ext>
            </a:extLst>
          </p:cNvPr>
          <p:cNvSpPr/>
          <p:nvPr/>
        </p:nvSpPr>
        <p:spPr>
          <a:xfrm>
            <a:off x="457200" y="65379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SIGAF / ECI-Gest</a:t>
            </a:r>
            <a:endParaRPr lang="en-US" sz="900" dirty="0"/>
          </a:p>
        </p:txBody>
      </p:sp>
      <p:sp>
        <p:nvSpPr>
          <p:cNvPr id="25" name="Text 18">
            <a:extLst>
              <a:ext uri="{FF2B5EF4-FFF2-40B4-BE49-F238E27FC236}">
                <a16:creationId xmlns:a16="http://schemas.microsoft.com/office/drawing/2014/main" id="{EDEB168B-2BF9-58DE-3555-8C90C9BEF0CF}"/>
              </a:ext>
            </a:extLst>
          </p:cNvPr>
          <p:cNvSpPr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DE2AF8C4-6118-3893-D36E-0D770F420BA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4305" y="2436876"/>
            <a:ext cx="7932682" cy="335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9307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8C20B8-49C8-6624-982D-5D2DE3FB3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C44CE39-7756-1272-541D-B3D2547991FC}"/>
              </a:ext>
            </a:extLst>
          </p:cNvPr>
          <p:cNvSpPr/>
          <p:nvPr/>
        </p:nvSpPr>
        <p:spPr>
          <a:xfrm>
            <a:off x="0" y="0"/>
            <a:ext cx="12188952" cy="1234440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50C68480-D430-BFD6-0700-808FFEC3BC38}"/>
              </a:ext>
            </a:extLst>
          </p:cNvPr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solidFill>
            <a:srgbClr val="1B2951"/>
          </a:solidFill>
          <a:ln/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191906D-9C7D-E03E-1BFC-558C22854CA8}"/>
              </a:ext>
            </a:extLst>
          </p:cNvPr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09</a:t>
            </a:r>
            <a:endParaRPr lang="en-US" sz="1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CF96C27-86B6-5F48-753A-FE8CB75ABB11}"/>
              </a:ext>
            </a:extLst>
          </p:cNvPr>
          <p:cNvSpPr/>
          <p:nvPr/>
        </p:nvSpPr>
        <p:spPr>
          <a:xfrm>
            <a:off x="2377440" y="0"/>
            <a:ext cx="95097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Tracabilite &amp; Securite</a:t>
            </a:r>
            <a:endParaRPr lang="en-US" sz="26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D25D1CC9-7CBC-0051-E758-60E77BB8E84D}"/>
              </a:ext>
            </a:extLst>
          </p:cNvPr>
          <p:cNvSpPr/>
          <p:nvPr/>
        </p:nvSpPr>
        <p:spPr>
          <a:xfrm>
            <a:off x="548640" y="1737360"/>
            <a:ext cx="640080" cy="640080"/>
          </a:xfrm>
          <a:prstGeom prst="ellipse">
            <a:avLst/>
          </a:prstGeom>
          <a:solidFill>
            <a:srgbClr val="E3F6FA"/>
          </a:solidFill>
          <a:ln/>
        </p:spPr>
      </p:sp>
      <p:pic>
        <p:nvPicPr>
          <p:cNvPr id="7" name="Image 0" descr="/home/claude/pptx_sigaf/icone_tracabilite_1C8FAE.png">
            <a:extLst>
              <a:ext uri="{FF2B5EF4-FFF2-40B4-BE49-F238E27FC236}">
                <a16:creationId xmlns:a16="http://schemas.microsoft.com/office/drawing/2014/main" id="{CB15EF20-A5EA-8942-36D2-323956950E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16" y="1888236"/>
            <a:ext cx="338328" cy="338328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6BDF0CAF-7DE9-724B-594F-AFD9E58BCB0C}"/>
              </a:ext>
            </a:extLst>
          </p:cNvPr>
          <p:cNvSpPr/>
          <p:nvPr/>
        </p:nvSpPr>
        <p:spPr>
          <a:xfrm>
            <a:off x="1371600" y="182880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295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Tracabilite directe</a:t>
            </a:r>
            <a:endParaRPr lang="en-US" sz="1700" dirty="0"/>
          </a:p>
        </p:txBody>
      </p:sp>
      <p:pic>
        <p:nvPicPr>
          <p:cNvPr id="13" name="Image 1" descr="/home/claude/pptx_sigaf/icone_securite_FFFFFF.png">
            <a:extLst>
              <a:ext uri="{FF2B5EF4-FFF2-40B4-BE49-F238E27FC236}">
                <a16:creationId xmlns:a16="http://schemas.microsoft.com/office/drawing/2014/main" id="{DDB152AB-D767-28FF-290D-D37CBD4312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3116" y="1888236"/>
            <a:ext cx="338328" cy="338328"/>
          </a:xfrm>
          <a:prstGeom prst="rect">
            <a:avLst/>
          </a:prstGeom>
        </p:spPr>
      </p:pic>
      <p:sp>
        <p:nvSpPr>
          <p:cNvPr id="25" name="Text 18">
            <a:extLst>
              <a:ext uri="{FF2B5EF4-FFF2-40B4-BE49-F238E27FC236}">
                <a16:creationId xmlns:a16="http://schemas.microsoft.com/office/drawing/2014/main" id="{4A9E1983-33FE-D314-B5E8-146DF2806EDA}"/>
              </a:ext>
            </a:extLst>
          </p:cNvPr>
          <p:cNvSpPr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FB768B4-2A24-6EC2-86A7-94594B2D90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355" y="2592198"/>
            <a:ext cx="6898564" cy="30787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943886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7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67D3D2-C454-57F8-F237-78FC2EE06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E377E5D3-2293-657D-04BF-E121F519B7A4}"/>
              </a:ext>
            </a:extLst>
          </p:cNvPr>
          <p:cNvSpPr/>
          <p:nvPr/>
        </p:nvSpPr>
        <p:spPr>
          <a:xfrm>
            <a:off x="0" y="0"/>
            <a:ext cx="12188952" cy="1234440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D8A4C0BC-A357-3247-0784-F83ACF0148D0}"/>
              </a:ext>
            </a:extLst>
          </p:cNvPr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solidFill>
            <a:srgbClr val="1B2951"/>
          </a:solidFill>
          <a:ln/>
        </p:spPr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729B2DD-F119-2E00-D541-9B65CDB559D5}"/>
              </a:ext>
            </a:extLst>
          </p:cNvPr>
          <p:cNvSpPr/>
          <p:nvPr/>
        </p:nvSpPr>
        <p:spPr>
          <a:xfrm>
            <a:off x="0" y="0"/>
            <a:ext cx="210312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kern="0" spc="200" dirty="0">
                <a:solidFill>
                  <a:srgbClr val="29B6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SESSION 09</a:t>
            </a:r>
            <a:endParaRPr lang="en-US" sz="14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2A69331-27F5-0B86-ED4B-DA874BAC0570}"/>
              </a:ext>
            </a:extLst>
          </p:cNvPr>
          <p:cNvSpPr/>
          <p:nvPr/>
        </p:nvSpPr>
        <p:spPr>
          <a:xfrm>
            <a:off x="2377440" y="0"/>
            <a:ext cx="95097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 err="1">
                <a:solidFill>
                  <a:srgbClr val="FFFFFF"/>
                </a:solidFill>
                <a:latin typeface="Cambria" pitchFamily="34" charset="0"/>
                <a:ea typeface="Cambria" pitchFamily="34" charset="-122"/>
              </a:rPr>
              <a:t>Deploiement</a:t>
            </a:r>
            <a:endParaRPr lang="en-US" sz="2600" dirty="0"/>
          </a:p>
        </p:txBody>
      </p:sp>
      <p:pic>
        <p:nvPicPr>
          <p:cNvPr id="13" name="Image 1" descr="/home/claude/pptx_sigaf/icone_securite_FFFFFF.png">
            <a:extLst>
              <a:ext uri="{FF2B5EF4-FFF2-40B4-BE49-F238E27FC236}">
                <a16:creationId xmlns:a16="http://schemas.microsoft.com/office/drawing/2014/main" id="{2714FDBB-261E-D6F5-2E10-802ED1D28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3116" y="1888236"/>
            <a:ext cx="338328" cy="338328"/>
          </a:xfrm>
          <a:prstGeom prst="rect">
            <a:avLst/>
          </a:prstGeom>
        </p:spPr>
      </p:pic>
      <p:sp>
        <p:nvSpPr>
          <p:cNvPr id="25" name="Text 18">
            <a:extLst>
              <a:ext uri="{FF2B5EF4-FFF2-40B4-BE49-F238E27FC236}">
                <a16:creationId xmlns:a16="http://schemas.microsoft.com/office/drawing/2014/main" id="{7DFA3536-D52B-4B4C-CB70-863995787E6E}"/>
              </a:ext>
            </a:extLst>
          </p:cNvPr>
          <p:cNvSpPr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DD056CC-27BC-1670-2499-6D1D15C7A6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46" y="1504950"/>
            <a:ext cx="6638925" cy="192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B5347F4-02CB-397D-0A9A-F71C31E17D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790" y="4631437"/>
            <a:ext cx="6638925" cy="1943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84583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B29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480560"/>
            <a:ext cx="12188952" cy="2377440"/>
          </a:xfrm>
          <a:prstGeom prst="rect">
            <a:avLst/>
          </a:prstGeom>
          <a:solidFill>
            <a:srgbClr val="29B6D8"/>
          </a:solidFill>
          <a:ln/>
        </p:spPr>
      </p:sp>
      <p:sp>
        <p:nvSpPr>
          <p:cNvPr id="3" name="Shape 1"/>
          <p:cNvSpPr/>
          <p:nvPr/>
        </p:nvSpPr>
        <p:spPr>
          <a:xfrm>
            <a:off x="-1371600" y="-1828800"/>
            <a:ext cx="4572000" cy="4572000"/>
          </a:xfrm>
          <a:prstGeom prst="ellipse">
            <a:avLst/>
          </a:prstGeom>
          <a:solidFill>
            <a:srgbClr val="233866"/>
          </a:solidFill>
          <a:ln/>
        </p:spPr>
      </p:sp>
      <p:sp>
        <p:nvSpPr>
          <p:cNvPr id="4" name="Shape 2"/>
          <p:cNvSpPr/>
          <p:nvPr/>
        </p:nvSpPr>
        <p:spPr>
          <a:xfrm>
            <a:off x="5303520" y="640080"/>
            <a:ext cx="1005840" cy="100584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5" name="Image 0" descr="/home/claude/pptx_sigaf/icone_quote_1B295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980" y="891540"/>
            <a:ext cx="502920" cy="5029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1828800"/>
            <a:ext cx="10515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Merci</a:t>
            </a:r>
            <a:endParaRPr lang="en-US" sz="5000" dirty="0"/>
          </a:p>
        </p:txBody>
      </p:sp>
      <p:sp>
        <p:nvSpPr>
          <p:cNvPr id="7" name="Text 4"/>
          <p:cNvSpPr/>
          <p:nvPr/>
        </p:nvSpPr>
        <p:spPr>
          <a:xfrm>
            <a:off x="1371600" y="2880360"/>
            <a:ext cx="94183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i="1" dirty="0">
                <a:solidFill>
                  <a:srgbClr val="B9D9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systeme, une vision — autonomie locale, visibilite complete pour le Groupe ECI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836676" y="4709160"/>
            <a:ext cx="2423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B295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3200" dirty="0"/>
          </a:p>
        </p:txBody>
      </p:sp>
      <p:sp>
        <p:nvSpPr>
          <p:cNvPr id="9" name="Text 6"/>
          <p:cNvSpPr/>
          <p:nvPr/>
        </p:nvSpPr>
        <p:spPr>
          <a:xfrm>
            <a:off x="836676" y="5440680"/>
            <a:ext cx="2423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33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modules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3534156" y="4709160"/>
            <a:ext cx="2423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B295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3200" dirty="0"/>
          </a:p>
        </p:txBody>
      </p:sp>
      <p:sp>
        <p:nvSpPr>
          <p:cNvPr id="11" name="Text 8"/>
          <p:cNvSpPr/>
          <p:nvPr/>
        </p:nvSpPr>
        <p:spPr>
          <a:xfrm>
            <a:off x="3534156" y="5440680"/>
            <a:ext cx="2423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33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roles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231636" y="4709160"/>
            <a:ext cx="2423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B295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200" dirty="0"/>
          </a:p>
        </p:txBody>
      </p:sp>
      <p:sp>
        <p:nvSpPr>
          <p:cNvPr id="13" name="Text 10"/>
          <p:cNvSpPr/>
          <p:nvPr/>
        </p:nvSpPr>
        <p:spPr>
          <a:xfrm>
            <a:off x="6231636" y="5440680"/>
            <a:ext cx="2423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33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environnements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8929116" y="4709160"/>
            <a:ext cx="24231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B295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100%</a:t>
            </a:r>
            <a:endParaRPr lang="en-US" sz="3200" dirty="0"/>
          </a:p>
        </p:txBody>
      </p:sp>
      <p:sp>
        <p:nvSpPr>
          <p:cNvPr id="15" name="Text 12"/>
          <p:cNvSpPr/>
          <p:nvPr/>
        </p:nvSpPr>
        <p:spPr>
          <a:xfrm>
            <a:off x="8929116" y="5440680"/>
            <a:ext cx="24231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338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tracabilite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457200" y="653796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SIGAF / ECI-Gest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11365992" y="65379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3351</TotalTime>
  <Words>1108</Words>
  <Application>Microsoft Office PowerPoint</Application>
  <PresentationFormat>Grand écran</PresentationFormat>
  <Paragraphs>239</Paragraphs>
  <Slides>30</Slides>
  <Notes>30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Cambria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13</cp:revision>
  <dcterms:created xsi:type="dcterms:W3CDTF">2026-09-05T12:27:30Z</dcterms:created>
  <dcterms:modified xsi:type="dcterms:W3CDTF">2026-09-08T14:13:35Z</dcterms:modified>
</cp:coreProperties>
</file>